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Lst>
  <p:notesMasterIdLst>
    <p:notesMasterId r:id="rId42"/>
  </p:notesMasterIdLst>
  <p:sldIdLst>
    <p:sldId id="256" r:id="rId2"/>
    <p:sldId id="257" r:id="rId3"/>
    <p:sldId id="262" r:id="rId4"/>
    <p:sldId id="265" r:id="rId5"/>
    <p:sldId id="273" r:id="rId6"/>
    <p:sldId id="274" r:id="rId7"/>
    <p:sldId id="283" r:id="rId8"/>
    <p:sldId id="267" r:id="rId9"/>
    <p:sldId id="268" r:id="rId10"/>
    <p:sldId id="269" r:id="rId11"/>
    <p:sldId id="270" r:id="rId12"/>
    <p:sldId id="271" r:id="rId13"/>
    <p:sldId id="290" r:id="rId14"/>
    <p:sldId id="289" r:id="rId15"/>
    <p:sldId id="291" r:id="rId16"/>
    <p:sldId id="292" r:id="rId17"/>
    <p:sldId id="293" r:id="rId18"/>
    <p:sldId id="282" r:id="rId19"/>
    <p:sldId id="284" r:id="rId20"/>
    <p:sldId id="287" r:id="rId21"/>
    <p:sldId id="288" r:id="rId22"/>
    <p:sldId id="301" r:id="rId23"/>
    <p:sldId id="266" r:id="rId24"/>
    <p:sldId id="300" r:id="rId25"/>
    <p:sldId id="285" r:id="rId26"/>
    <p:sldId id="286" r:id="rId27"/>
    <p:sldId id="272" r:id="rId28"/>
    <p:sldId id="275" r:id="rId29"/>
    <p:sldId id="279" r:id="rId30"/>
    <p:sldId id="277" r:id="rId31"/>
    <p:sldId id="278" r:id="rId32"/>
    <p:sldId id="276" r:id="rId33"/>
    <p:sldId id="281" r:id="rId34"/>
    <p:sldId id="280" r:id="rId35"/>
    <p:sldId id="299" r:id="rId36"/>
    <p:sldId id="294" r:id="rId37"/>
    <p:sldId id="295" r:id="rId38"/>
    <p:sldId id="296" r:id="rId39"/>
    <p:sldId id="297" r:id="rId40"/>
    <p:sldId id="298" r:id="rId41"/>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ranthi Rathnayake" initials="HR" lastIdx="2" clrIdx="0">
    <p:extLst>
      <p:ext uri="{19B8F6BF-5375-455C-9EA6-DF929625EA0E}">
        <p15:presenceInfo xmlns:p15="http://schemas.microsoft.com/office/powerpoint/2012/main" xmlns="" userId="S-1-5-21-2169835474-2732053779-2593898118-12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7-17T15:17:49.803" idx="1">
    <p:pos x="10" y="10"/>
    <p:text>Exemption/reliefs given in respect of travelling allowence/vehicle benifit, housing, interest free or at a subsidized rate loans no longer available??????</p:text>
    <p:extLst>
      <p:ext uri="{C676402C-5697-4E1C-873F-D02D1690AC5C}">
        <p15:threadingInfo xmlns:p15="http://schemas.microsoft.com/office/powerpoint/2012/main" xmlns="" timeZoneBias="-330"/>
      </p:ext>
    </p:extLst>
  </p:cm>
  <p:cm authorId="1" dt="2017-07-18T00:25:48.898" idx="2">
    <p:pos x="106" y="106"/>
    <p:text>Only emplyment income exempt from income tax is that of the President. (Section 9- 3rd schedule)</p:text>
    <p:extLst>
      <p:ext uri="{C676402C-5697-4E1C-873F-D02D1690AC5C}">
        <p15:threadingInfo xmlns:p15="http://schemas.microsoft.com/office/powerpoint/2012/main" xmlns="" timeZoneBias="-33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808FA007-D6B1-4608-BAE0-0FAF969DDA2B}" type="datetimeFigureOut">
              <a:rPr lang="en-US" smtClean="0"/>
              <a:pPr/>
              <a:t>7/21/2017</a:t>
            </a:fld>
            <a:endParaRPr lang="en-US" dirty="0"/>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63C19EA1-0870-40A4-AB53-E30F0767B602}" type="slidenum">
              <a:rPr lang="en-US" smtClean="0"/>
              <a:pPr/>
              <a:t>‹#›</a:t>
            </a:fld>
            <a:endParaRPr lang="en-US" dirty="0"/>
          </a:p>
        </p:txBody>
      </p:sp>
    </p:spTree>
    <p:extLst>
      <p:ext uri="{BB962C8B-B14F-4D97-AF65-F5344CB8AC3E}">
        <p14:creationId xmlns:p14="http://schemas.microsoft.com/office/powerpoint/2010/main" xmlns="" val="4133614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C19EA1-0870-40A4-AB53-E30F0767B602}" type="slidenum">
              <a:rPr lang="en-US" smtClean="0"/>
              <a:pPr/>
              <a:t>27</a:t>
            </a:fld>
            <a:endParaRPr lang="en-US" dirty="0"/>
          </a:p>
        </p:txBody>
      </p:sp>
    </p:spTree>
    <p:extLst>
      <p:ext uri="{BB962C8B-B14F-4D97-AF65-F5344CB8AC3E}">
        <p14:creationId xmlns:p14="http://schemas.microsoft.com/office/powerpoint/2010/main" xmlns="" val="1873713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p:spTree>
      <p:nvGrpSpPr>
        <p:cNvPr id="1" name=""/>
        <p:cNvGrpSpPr/>
        <p:nvPr/>
      </p:nvGrpSpPr>
      <p:grpSpPr>
        <a:xfrm>
          <a:off x="0" y="0"/>
          <a:ext cx="0" cy="0"/>
          <a:chOff x="0" y="0"/>
          <a:chExt cx="0" cy="0"/>
        </a:xfrm>
      </p:grpSpPr>
      <p:grpSp>
        <p:nvGrpSpPr>
          <p:cNvPr id="19" name="Group 18"/>
          <p:cNvGrpSpPr/>
          <p:nvPr/>
        </p:nvGrpSpPr>
        <p:grpSpPr bwMode="gray">
          <a:xfrm>
            <a:off x="2336801" y="2"/>
            <a:ext cx="9855200" cy="6176009"/>
            <a:chOff x="19140488" y="13674"/>
            <a:chExt cx="7443798" cy="6145827"/>
          </a:xfrm>
        </p:grpSpPr>
        <p:sp>
          <p:nvSpPr>
            <p:cNvPr id="23"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24"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28"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3"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4"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5"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6"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7"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8"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9"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40"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grpSp>
      <p:sp>
        <p:nvSpPr>
          <p:cNvPr id="15" name="Title 1"/>
          <p:cNvSpPr>
            <a:spLocks noGrp="1"/>
          </p:cNvSpPr>
          <p:nvPr>
            <p:ph type="ctrTitle" hasCustomPrompt="1"/>
          </p:nvPr>
        </p:nvSpPr>
        <p:spPr bwMode="white">
          <a:xfrm>
            <a:off x="2527301" y="838200"/>
            <a:ext cx="7124700"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18" name="Subtitle 2"/>
          <p:cNvSpPr>
            <a:spLocks noGrp="1"/>
          </p:cNvSpPr>
          <p:nvPr>
            <p:ph type="subTitle" idx="1" hasCustomPrompt="1"/>
          </p:nvPr>
        </p:nvSpPr>
        <p:spPr bwMode="white">
          <a:xfrm>
            <a:off x="2527301" y="1828800"/>
            <a:ext cx="7124700"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21" name="Text Placeholder 31"/>
          <p:cNvSpPr>
            <a:spLocks noGrp="1"/>
          </p:cNvSpPr>
          <p:nvPr>
            <p:ph type="body" sz="quarter" idx="10" hasCustomPrompt="1"/>
          </p:nvPr>
        </p:nvSpPr>
        <p:spPr bwMode="white">
          <a:xfrm>
            <a:off x="2527300" y="374904"/>
            <a:ext cx="5474208"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grpSp>
        <p:nvGrpSpPr>
          <p:cNvPr id="16" name="Group 32"/>
          <p:cNvGrpSpPr/>
          <p:nvPr/>
        </p:nvGrpSpPr>
        <p:grpSpPr>
          <a:xfrm>
            <a:off x="1291456" y="6170992"/>
            <a:ext cx="1219200" cy="533479"/>
            <a:chOff x="518032" y="978681"/>
            <a:chExt cx="4572000" cy="2667393"/>
          </a:xfrm>
        </p:grpSpPr>
        <p:sp>
          <p:nvSpPr>
            <p:cNvPr id="1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20"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dirty="0"/>
            </a:p>
          </p:txBody>
        </p:sp>
      </p:grpSp>
    </p:spTree>
    <p:extLst>
      <p:ext uri="{BB962C8B-B14F-4D97-AF65-F5344CB8AC3E}">
        <p14:creationId xmlns:p14="http://schemas.microsoft.com/office/powerpoint/2010/main" xmlns="" val="2281064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Empty no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270768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
        <p:nvSpPr>
          <p:cNvPr id="11"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
        <p:nvSpPr>
          <p:cNvPr id="12" name="TextBox 11"/>
          <p:cNvSpPr txBox="1"/>
          <p:nvPr/>
        </p:nvSpPr>
        <p:spPr>
          <a:xfrm>
            <a:off x="711200" y="6477002"/>
            <a:ext cx="3454400" cy="152399"/>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sp>
        <p:nvSpPr>
          <p:cNvPr id="6"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8"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81170757-086A-4D24-9A6C-791DC2C90C32}" type="datetime1">
              <a:rPr lang="en-US" smtClean="0"/>
              <a:pPr/>
              <a:t>7/21/2017</a:t>
            </a:fld>
            <a:endParaRPr lang="en-US" dirty="0"/>
          </a:p>
        </p:txBody>
      </p:sp>
    </p:spTree>
    <p:extLst>
      <p:ext uri="{BB962C8B-B14F-4D97-AF65-F5344CB8AC3E}">
        <p14:creationId xmlns:p14="http://schemas.microsoft.com/office/powerpoint/2010/main" xmlns="" val="4087824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lvl1pPr>
              <a:lnSpc>
                <a:spcPct val="100000"/>
              </a:lnSpc>
              <a:defRPr baseline="0">
                <a:solidFill>
                  <a:schemeClr val="tx1"/>
                </a:solidFill>
              </a:defRPr>
            </a:lvl1pPr>
          </a:lstStyle>
          <a:p>
            <a:r>
              <a:rPr lang="en-US" noProof="0" smtClean="0"/>
              <a:t>Click to edit Master title style</a:t>
            </a:r>
            <a:endParaRPr lang="en-GB" noProof="0"/>
          </a:p>
        </p:txBody>
      </p:sp>
      <p:cxnSp>
        <p:nvCxnSpPr>
          <p:cNvPr id="11" name="Shape 10"/>
          <p:cNvCxnSpPr/>
          <p:nvPr/>
        </p:nvCxnSpPr>
        <p:spPr>
          <a:xfrm rot="5400000" flipH="1" flipV="1">
            <a:off x="5918202"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
        <p:nvSpPr>
          <p:cNvPr id="12" name="TextBox 11"/>
          <p:cNvSpPr txBox="1"/>
          <p:nvPr/>
        </p:nvSpPr>
        <p:spPr>
          <a:xfrm>
            <a:off x="711200" y="6477002"/>
            <a:ext cx="3454400" cy="152399"/>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sp>
        <p:nvSpPr>
          <p:cNvPr id="15" name="Content Placeholder 26"/>
          <p:cNvSpPr>
            <a:spLocks noGrp="1"/>
          </p:cNvSpPr>
          <p:nvPr>
            <p:ph sz="quarter" idx="15"/>
          </p:nvPr>
        </p:nvSpPr>
        <p:spPr>
          <a:xfrm>
            <a:off x="711200" y="1752600"/>
            <a:ext cx="10769600" cy="4419600"/>
          </a:xfrm>
        </p:spPr>
        <p:txBody>
          <a:bodyPr/>
          <a:lstStyle>
            <a:lvl1pPr>
              <a:defRPr sz="3200" baseline="0">
                <a:solidFill>
                  <a:schemeClr val="tx2"/>
                </a:solidFill>
              </a:defRPr>
            </a:lvl1pPr>
            <a:lvl2pPr>
              <a:buClr>
                <a:schemeClr val="tx2"/>
              </a:buClr>
              <a:defRPr sz="3200">
                <a:solidFill>
                  <a:schemeClr val="tx2"/>
                </a:solidFill>
              </a:defRPr>
            </a:lvl2pPr>
            <a:lvl3pPr>
              <a:buClr>
                <a:schemeClr val="tx2"/>
              </a:buClr>
              <a:defRPr sz="3200">
                <a:solidFill>
                  <a:schemeClr val="tx2"/>
                </a:solidFill>
              </a:defRPr>
            </a:lvl3pPr>
            <a:lvl4pPr>
              <a:buClr>
                <a:schemeClr val="tx2"/>
              </a:buClr>
              <a:defRPr sz="3200">
                <a:solidFill>
                  <a:schemeClr val="tx2"/>
                </a:solidFill>
              </a:defRPr>
            </a:lvl4pPr>
            <a:lvl5pPr>
              <a:buClr>
                <a:schemeClr val="tx2"/>
              </a:buClr>
              <a:defRPr sz="3200">
                <a:solidFill>
                  <a:schemeClr val="tx2"/>
                </a:solidFill>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14"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6"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79D2BE0D-0C4C-4460-BC51-5894FC476E14}" type="datetime1">
              <a:rPr lang="en-US" smtClean="0"/>
              <a:pPr/>
              <a:t>7/21/2017</a:t>
            </a:fld>
            <a:endParaRPr lang="en-US" dirty="0"/>
          </a:p>
        </p:txBody>
      </p:sp>
    </p:spTree>
    <p:extLst>
      <p:ext uri="{BB962C8B-B14F-4D97-AF65-F5344CB8AC3E}">
        <p14:creationId xmlns:p14="http://schemas.microsoft.com/office/powerpoint/2010/main" xmlns="" val="1393607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lvl1pPr>
              <a:lnSpc>
                <a:spcPct val="100000"/>
              </a:lnSpc>
              <a:defRPr baseline="0">
                <a:solidFill>
                  <a:schemeClr val="bg1"/>
                </a:solidFill>
              </a:defRPr>
            </a:lvl1pPr>
          </a:lstStyle>
          <a:p>
            <a:r>
              <a:rPr lang="en-US" noProof="0" smtClean="0"/>
              <a:t>Click to edit Master title style</a:t>
            </a:r>
            <a:endParaRPr lang="en-GB" noProof="0"/>
          </a:p>
        </p:txBody>
      </p:sp>
      <p:sp>
        <p:nvSpPr>
          <p:cNvPr id="3" name="Content Placeholder 2"/>
          <p:cNvSpPr>
            <a:spLocks noGrp="1"/>
          </p:cNvSpPr>
          <p:nvPr>
            <p:ph idx="1"/>
          </p:nvPr>
        </p:nvSpPr>
        <p:spPr>
          <a:xfrm>
            <a:off x="711200" y="1752600"/>
            <a:ext cx="107696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28"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dirty="0"/>
          </a:p>
        </p:txBody>
      </p:sp>
      <p:sp>
        <p:nvSpPr>
          <p:cNvPr id="29" name="TextBox 28"/>
          <p:cNvSpPr txBox="1"/>
          <p:nvPr/>
        </p:nvSpPr>
        <p:spPr>
          <a:xfrm>
            <a:off x="711200" y="6477002"/>
            <a:ext cx="3454400" cy="152399"/>
          </a:xfrm>
          <a:prstGeom prst="rect">
            <a:avLst/>
          </a:prstGeom>
          <a:noFill/>
        </p:spPr>
        <p:txBody>
          <a:bodyPr vert="horz" wrap="square" lIns="0" tIns="0" rIns="0" bIns="0" rtlCol="0" anchor="t" anchorCtr="0">
            <a:noAutofit/>
          </a:bodyPr>
          <a:lstStyle/>
          <a:p>
            <a:r>
              <a:rPr lang="en-GB" sz="1000" noProof="0" dirty="0" smtClean="0">
                <a:solidFill>
                  <a:schemeClr val="bg1"/>
                </a:solidFill>
                <a:latin typeface="Arial" pitchFamily="34" charset="0"/>
                <a:cs typeface="Arial" pitchFamily="34" charset="0"/>
              </a:rPr>
              <a:t>PwC</a:t>
            </a:r>
            <a:endParaRPr lang="en-GB" sz="1000" noProof="0" dirty="0">
              <a:solidFill>
                <a:schemeClr val="bg1"/>
              </a:solidFill>
              <a:latin typeface="Arial" pitchFamily="34" charset="0"/>
              <a:cs typeface="Arial" pitchFamily="34" charset="0"/>
            </a:endParaRPr>
          </a:p>
        </p:txBody>
      </p:sp>
      <p:cxnSp>
        <p:nvCxnSpPr>
          <p:cNvPr id="11" name="Shape 10"/>
          <p:cNvCxnSpPr/>
          <p:nvPr/>
        </p:nvCxnSpPr>
        <p:spPr>
          <a:xfrm rot="5400000" flipH="1" flipV="1">
            <a:off x="5918202" y="-4800600"/>
            <a:ext cx="152399" cy="109728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0"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A420D618-C2A6-49A8-A959-6CE864875F47}" type="datetime1">
              <a:rPr lang="en-US" smtClean="0"/>
              <a:pPr/>
              <a:t>7/21/2017</a:t>
            </a:fld>
            <a:endParaRPr lang="en-US" dirty="0"/>
          </a:p>
        </p:txBody>
      </p:sp>
    </p:spTree>
    <p:extLst>
      <p:ext uri="{BB962C8B-B14F-4D97-AF65-F5344CB8AC3E}">
        <p14:creationId xmlns:p14="http://schemas.microsoft.com/office/powerpoint/2010/main" xmlns="" val="1699478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711200" y="685802"/>
            <a:ext cx="10769600" cy="1066799"/>
          </a:xfrm>
        </p:spPr>
        <p:txBody>
          <a:bodyPr anchor="t" anchorCtr="0">
            <a:noAutofit/>
          </a:bodyPr>
          <a:lstStyle>
            <a:lvl1pPr>
              <a:lnSpc>
                <a:spcPct val="90000"/>
              </a:lnSpc>
              <a:defRPr sz="3200">
                <a:solidFill>
                  <a:schemeClr val="tx1"/>
                </a:solidFill>
              </a:defRPr>
            </a:lvl1pPr>
          </a:lstStyle>
          <a:p>
            <a:r>
              <a:rPr lang="en-US" noProof="0" smtClean="0"/>
              <a:t>Click to edit Master title style</a:t>
            </a:r>
            <a:endParaRPr lang="en-GB" noProof="0" smtClean="0"/>
          </a:p>
        </p:txBody>
      </p:sp>
      <p:sp>
        <p:nvSpPr>
          <p:cNvPr id="58" name="Subtitle 2"/>
          <p:cNvSpPr>
            <a:spLocks noGrp="1"/>
          </p:cNvSpPr>
          <p:nvPr>
            <p:ph type="subTitle" idx="1"/>
          </p:nvPr>
        </p:nvSpPr>
        <p:spPr bwMode="black">
          <a:xfrm>
            <a:off x="711200" y="1905002"/>
            <a:ext cx="10769600" cy="1371599"/>
          </a:xfrm>
        </p:spPr>
        <p:txBody>
          <a:bodyPr>
            <a:noAutofit/>
          </a:bodyPr>
          <a:lstStyle>
            <a:lvl1pPr marL="0" indent="0" algn="l">
              <a:lnSpc>
                <a:spcPct val="90000"/>
              </a:lnSpc>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smtClean="0"/>
          </a:p>
        </p:txBody>
      </p:sp>
      <p:sp>
        <p:nvSpPr>
          <p:cNvPr id="33"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
        <p:nvSpPr>
          <p:cNvPr id="34" name="TextBox 33"/>
          <p:cNvSpPr txBox="1"/>
          <p:nvPr/>
        </p:nvSpPr>
        <p:spPr>
          <a:xfrm>
            <a:off x="711200" y="6477002"/>
            <a:ext cx="3454400" cy="152399"/>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2" name="Shape 11"/>
          <p:cNvCxnSpPr/>
          <p:nvPr/>
        </p:nvCxnSpPr>
        <p:spPr>
          <a:xfrm rot="5400000" flipH="1" flipV="1">
            <a:off x="5918202"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0"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62EBAF3-7ED6-4EF9-9D8E-16B3C0A50C86}" type="datetime1">
              <a:rPr lang="en-US" smtClean="0"/>
              <a:pPr/>
              <a:t>7/21/2017</a:t>
            </a:fld>
            <a:endParaRPr lang="en-US" dirty="0"/>
          </a:p>
        </p:txBody>
      </p:sp>
    </p:spTree>
    <p:extLst>
      <p:ext uri="{BB962C8B-B14F-4D97-AF65-F5344CB8AC3E}">
        <p14:creationId xmlns:p14="http://schemas.microsoft.com/office/powerpoint/2010/main" xmlns="" val="1631930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711200" y="685800"/>
            <a:ext cx="10769600" cy="1066800"/>
          </a:xfrm>
        </p:spPr>
        <p:txBody>
          <a:bodyPr anchor="t" anchorCtr="0">
            <a:noAutofit/>
          </a:bodyPr>
          <a:lstStyle>
            <a:lvl1pPr>
              <a:lnSpc>
                <a:spcPct val="90000"/>
              </a:lnSpc>
              <a:defRPr sz="3200" baseline="0">
                <a:solidFill>
                  <a:schemeClr val="bg1"/>
                </a:solidFill>
              </a:defRPr>
            </a:lvl1pPr>
          </a:lstStyle>
          <a:p>
            <a:r>
              <a:rPr lang="en-US" noProof="0" smtClean="0"/>
              <a:t>Click to edit Master title style</a:t>
            </a:r>
            <a:endParaRPr lang="en-GB" noProof="0"/>
          </a:p>
        </p:txBody>
      </p:sp>
      <p:sp>
        <p:nvSpPr>
          <p:cNvPr id="22" name="Subtitle 2"/>
          <p:cNvSpPr>
            <a:spLocks noGrp="1"/>
          </p:cNvSpPr>
          <p:nvPr>
            <p:ph type="subTitle" idx="1"/>
          </p:nvPr>
        </p:nvSpPr>
        <p:spPr bwMode="black">
          <a:xfrm>
            <a:off x="711200" y="1905000"/>
            <a:ext cx="10769600" cy="1371600"/>
          </a:xfrm>
        </p:spPr>
        <p:txBody>
          <a:bodyPr>
            <a:noAutofit/>
          </a:bodyPr>
          <a:lstStyle>
            <a:lvl1pPr marL="0" indent="0" algn="l">
              <a:lnSpc>
                <a:spcPct val="90000"/>
              </a:lnSpc>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smtClean="0"/>
              <a:t>Click to edit Master subtitle style</a:t>
            </a:r>
            <a:endParaRPr lang="en-GB" noProof="0" smtClean="0"/>
          </a:p>
        </p:txBody>
      </p:sp>
      <p:sp>
        <p:nvSpPr>
          <p:cNvPr id="37"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dirty="0"/>
          </a:p>
        </p:txBody>
      </p:sp>
      <p:sp>
        <p:nvSpPr>
          <p:cNvPr id="38" name="TextBox 37"/>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dirty="0" smtClean="0">
                <a:solidFill>
                  <a:schemeClr val="bg1"/>
                </a:solidFill>
                <a:latin typeface="Arial" pitchFamily="34" charset="0"/>
                <a:cs typeface="Arial" pitchFamily="34" charset="0"/>
              </a:rPr>
              <a:t>PwC</a:t>
            </a:r>
            <a:endParaRPr lang="en-GB" sz="1000" noProof="0" dirty="0">
              <a:solidFill>
                <a:schemeClr val="bg1"/>
              </a:solidFill>
              <a:latin typeface="Arial" pitchFamily="34" charset="0"/>
              <a:cs typeface="Arial" pitchFamily="34" charset="0"/>
            </a:endParaRPr>
          </a:p>
        </p:txBody>
      </p:sp>
      <p:cxnSp>
        <p:nvCxnSpPr>
          <p:cNvPr id="11" name="Shape 10"/>
          <p:cNvCxnSpPr/>
          <p:nvPr/>
        </p:nvCxnSpPr>
        <p:spPr>
          <a:xfrm rot="5400000" flipH="1" flipV="1">
            <a:off x="5918202" y="-4800600"/>
            <a:ext cx="152399" cy="109728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0"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B7EBE42-11F4-4E8F-A2B7-D74E3282063D}" type="datetime1">
              <a:rPr lang="en-US" smtClean="0"/>
              <a:pPr/>
              <a:t>7/21/2017</a:t>
            </a:fld>
            <a:endParaRPr lang="en-US" dirty="0"/>
          </a:p>
        </p:txBody>
      </p:sp>
    </p:spTree>
    <p:extLst>
      <p:ext uri="{BB962C8B-B14F-4D97-AF65-F5344CB8AC3E}">
        <p14:creationId xmlns:p14="http://schemas.microsoft.com/office/powerpoint/2010/main" xmlns="" val="3911159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ection Divider: Content">
    <p:bg>
      <p:bgPr>
        <a:solidFill>
          <a:schemeClr val="tx2"/>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711200" y="685800"/>
            <a:ext cx="10769600" cy="1066800"/>
          </a:xfrm>
        </p:spPr>
        <p:txBody>
          <a:bodyPr anchor="t" anchorCtr="0">
            <a:noAutofit/>
          </a:bodyPr>
          <a:lstStyle>
            <a:lvl1pPr>
              <a:lnSpc>
                <a:spcPct val="90000"/>
              </a:lnSpc>
              <a:defRPr sz="3200">
                <a:solidFill>
                  <a:schemeClr val="bg1"/>
                </a:solidFill>
              </a:defRPr>
            </a:lvl1pPr>
          </a:lstStyle>
          <a:p>
            <a:r>
              <a:rPr lang="en-US" noProof="0" smtClean="0"/>
              <a:t>Click to edit Master title style</a:t>
            </a:r>
            <a:endParaRPr lang="en-GB" noProof="0" smtClean="0"/>
          </a:p>
        </p:txBody>
      </p:sp>
      <p:sp>
        <p:nvSpPr>
          <p:cNvPr id="20" name="Content Placeholder 19"/>
          <p:cNvSpPr>
            <a:spLocks noGrp="1"/>
          </p:cNvSpPr>
          <p:nvPr>
            <p:ph sz="quarter" idx="13"/>
          </p:nvPr>
        </p:nvSpPr>
        <p:spPr>
          <a:xfrm>
            <a:off x="711202" y="2819400"/>
            <a:ext cx="5283199" cy="3352800"/>
          </a:xfr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vl6pPr>
              <a:buClr>
                <a:schemeClr val="bg1"/>
              </a:buCl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33" name="Subtitle 2"/>
          <p:cNvSpPr>
            <a:spLocks noGrp="1"/>
          </p:cNvSpPr>
          <p:nvPr>
            <p:ph type="subTitle" idx="1"/>
          </p:nvPr>
        </p:nvSpPr>
        <p:spPr bwMode="black">
          <a:xfrm>
            <a:off x="711200" y="1905001"/>
            <a:ext cx="10769600" cy="762000"/>
          </a:xfrm>
        </p:spPr>
        <p:txBody>
          <a:bodyPr>
            <a:noAutofit/>
          </a:bodyPr>
          <a:lstStyle>
            <a:lvl1pPr marL="0" indent="0" algn="l">
              <a:lnSpc>
                <a:spcPct val="90000"/>
              </a:lnSpc>
              <a:buNone/>
              <a:defRPr sz="320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smtClean="0"/>
              <a:t>Click to edit Master subtitle style</a:t>
            </a:r>
            <a:endParaRPr lang="en-GB" noProof="0" smtClean="0"/>
          </a:p>
        </p:txBody>
      </p:sp>
      <p:sp>
        <p:nvSpPr>
          <p:cNvPr id="31"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bg1"/>
                </a:solidFill>
                <a:latin typeface="Arial" pitchFamily="34" charset="0"/>
                <a:cs typeface="Arial" pitchFamily="34" charset="0"/>
              </a:defRPr>
            </a:lvl1pPr>
          </a:lstStyle>
          <a:p>
            <a:endParaRPr lang="en-US" dirty="0"/>
          </a:p>
        </p:txBody>
      </p:sp>
      <p:sp>
        <p:nvSpPr>
          <p:cNvPr id="32" name="TextBox 31"/>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dirty="0" smtClean="0">
                <a:solidFill>
                  <a:schemeClr val="bg1"/>
                </a:solidFill>
                <a:latin typeface="Arial" pitchFamily="34" charset="0"/>
                <a:cs typeface="Arial" pitchFamily="34" charset="0"/>
              </a:rPr>
              <a:t>PwC</a:t>
            </a:r>
            <a:endParaRPr lang="en-GB" sz="1000" noProof="0" dirty="0">
              <a:solidFill>
                <a:schemeClr val="bg1"/>
              </a:solidFill>
              <a:latin typeface="Arial" pitchFamily="34" charset="0"/>
              <a:cs typeface="Arial" pitchFamily="34" charset="0"/>
            </a:endParaRPr>
          </a:p>
        </p:txBody>
      </p:sp>
      <p:cxnSp>
        <p:nvCxnSpPr>
          <p:cNvPr id="12" name="Shape 11"/>
          <p:cNvCxnSpPr/>
          <p:nvPr/>
        </p:nvCxnSpPr>
        <p:spPr>
          <a:xfrm rot="5400000" flipH="1" flipV="1">
            <a:off x="5918202" y="-4800600"/>
            <a:ext cx="152399" cy="109728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1"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F4CE6E7B-7845-4FD5-B92A-C2557B172C9A}" type="datetime1">
              <a:rPr lang="en-US" smtClean="0"/>
              <a:pPr/>
              <a:t>7/21/2017</a:t>
            </a:fld>
            <a:endParaRPr lang="en-US" dirty="0"/>
          </a:p>
        </p:txBody>
      </p:sp>
    </p:spTree>
    <p:extLst>
      <p:ext uri="{BB962C8B-B14F-4D97-AF65-F5344CB8AC3E}">
        <p14:creationId xmlns:p14="http://schemas.microsoft.com/office/powerpoint/2010/main" xmlns="" val="502539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ver Slide: Fixed Logo">
    <p:spTree>
      <p:nvGrpSpPr>
        <p:cNvPr id="1" name=""/>
        <p:cNvGrpSpPr/>
        <p:nvPr/>
      </p:nvGrpSpPr>
      <p:grpSpPr>
        <a:xfrm>
          <a:off x="0" y="0"/>
          <a:ext cx="0" cy="0"/>
          <a:chOff x="0" y="0"/>
          <a:chExt cx="0" cy="0"/>
        </a:xfrm>
      </p:grpSpPr>
      <p:cxnSp>
        <p:nvCxnSpPr>
          <p:cNvPr id="141" name="Shape 140"/>
          <p:cNvCxnSpPr/>
          <p:nvPr/>
        </p:nvCxnSpPr>
        <p:spPr>
          <a:xfrm rot="5400000" flipH="1" flipV="1">
            <a:off x="6820410" y="-3874008"/>
            <a:ext cx="152399" cy="9119616"/>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42" name="Title 1"/>
          <p:cNvSpPr>
            <a:spLocks noGrp="1"/>
          </p:cNvSpPr>
          <p:nvPr>
            <p:ph type="ctrTitle" hasCustomPrompt="1"/>
          </p:nvPr>
        </p:nvSpPr>
        <p:spPr bwMode="black">
          <a:xfrm>
            <a:off x="2527301" y="838200"/>
            <a:ext cx="7124700" cy="914400"/>
          </a:xfrm>
        </p:spPr>
        <p:txBody>
          <a:bodyPr anchor="t" anchorCtr="0">
            <a:noAutofit/>
          </a:bodyPr>
          <a:lstStyle>
            <a:lvl1pPr>
              <a:lnSpc>
                <a:spcPct val="90000"/>
              </a:lnSpc>
              <a:defRPr sz="3200" b="1" i="1" baseline="0">
                <a:solidFill>
                  <a:schemeClr val="tx1"/>
                </a:solidFill>
              </a:defRPr>
            </a:lvl1pPr>
          </a:lstStyle>
          <a:p>
            <a:r>
              <a:rPr lang="en-GB" noProof="0" dirty="0" smtClean="0"/>
              <a:t>Click to add the presentation’s main title</a:t>
            </a:r>
            <a:endParaRPr lang="en-GB" noProof="0" dirty="0"/>
          </a:p>
        </p:txBody>
      </p:sp>
      <p:sp>
        <p:nvSpPr>
          <p:cNvPr id="143" name="Subtitle 2"/>
          <p:cNvSpPr>
            <a:spLocks noGrp="1"/>
          </p:cNvSpPr>
          <p:nvPr>
            <p:ph type="subTitle" idx="1" hasCustomPrompt="1"/>
          </p:nvPr>
        </p:nvSpPr>
        <p:spPr bwMode="black">
          <a:xfrm>
            <a:off x="2527301" y="1828800"/>
            <a:ext cx="7124700" cy="914401"/>
          </a:xfrm>
        </p:spPr>
        <p:txBody>
          <a:bodyPr>
            <a:noAutofit/>
          </a:bodyPr>
          <a:lstStyle>
            <a:lvl1pPr marL="0" indent="0" algn="l">
              <a:lnSpc>
                <a:spcPct val="90000"/>
              </a:lnSpc>
              <a:spcAft>
                <a:spcPts val="0"/>
              </a:spcAft>
              <a:buNone/>
              <a:defRPr sz="3200" baseline="0">
                <a:solidFill>
                  <a:schemeClr val="tx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144" name="Text Placeholder 31"/>
          <p:cNvSpPr>
            <a:spLocks noGrp="1"/>
          </p:cNvSpPr>
          <p:nvPr>
            <p:ph type="body" sz="quarter" idx="10" hasCustomPrompt="1"/>
          </p:nvPr>
        </p:nvSpPr>
        <p:spPr bwMode="black">
          <a:xfrm>
            <a:off x="2527300" y="374904"/>
            <a:ext cx="5474208" cy="146304"/>
          </a:xfrm>
        </p:spPr>
        <p:txBody>
          <a:bodyPr/>
          <a:lstStyle>
            <a:lvl1pPr>
              <a:defRPr sz="1100">
                <a:solidFill>
                  <a:schemeClr val="tx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102" name="Group 101"/>
          <p:cNvGrpSpPr>
            <a:grpSpLocks noChangeAspect="1"/>
          </p:cNvGrpSpPr>
          <p:nvPr/>
        </p:nvGrpSpPr>
        <p:grpSpPr>
          <a:xfrm>
            <a:off x="1291457" y="5768682"/>
            <a:ext cx="1643044" cy="935789"/>
            <a:chOff x="518032" y="-1032869"/>
            <a:chExt cx="6161413" cy="4678943"/>
          </a:xfrm>
        </p:grpSpPr>
        <p:grpSp>
          <p:nvGrpSpPr>
            <p:cNvPr id="103" name="Group 73"/>
            <p:cNvGrpSpPr>
              <a:grpSpLocks noChangeAspect="1"/>
            </p:cNvGrpSpPr>
            <p:nvPr/>
          </p:nvGrpSpPr>
          <p:grpSpPr>
            <a:xfrm>
              <a:off x="4438637" y="-1032863"/>
              <a:ext cx="2240792" cy="2011550"/>
              <a:chOff x="1905000" y="5715000"/>
              <a:chExt cx="445770" cy="381000"/>
            </a:xfrm>
          </p:grpSpPr>
          <p:sp>
            <p:nvSpPr>
              <p:cNvPr id="107" name="Rectangle 25"/>
              <p:cNvSpPr>
                <a:spLocks noChangeArrowheads="1"/>
              </p:cNvSpPr>
              <p:nvPr userDrawn="1"/>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08" name="Rectangle 26"/>
              <p:cNvSpPr>
                <a:spLocks noChangeArrowheads="1"/>
              </p:cNvSpPr>
              <p:nvPr userDrawn="1"/>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09" name="Rectangle 27"/>
              <p:cNvSpPr>
                <a:spLocks noChangeArrowheads="1"/>
              </p:cNvSpPr>
              <p:nvPr userDrawn="1"/>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10" name="Rectangle 28"/>
              <p:cNvSpPr>
                <a:spLocks noChangeArrowheads="1"/>
              </p:cNvSpPr>
              <p:nvPr userDrawn="1"/>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11" name="Rectangle 29"/>
              <p:cNvSpPr>
                <a:spLocks noChangeArrowheads="1"/>
              </p:cNvSpPr>
              <p:nvPr userDrawn="1"/>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12" name="Rectangle 30"/>
              <p:cNvSpPr>
                <a:spLocks noChangeArrowheads="1"/>
              </p:cNvSpPr>
              <p:nvPr userDrawn="1"/>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13" name="Rectangle 31"/>
              <p:cNvSpPr>
                <a:spLocks noChangeArrowheads="1"/>
              </p:cNvSpPr>
              <p:nvPr userDrawn="1"/>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14" name="Rectangle 32"/>
              <p:cNvSpPr>
                <a:spLocks noChangeArrowheads="1"/>
              </p:cNvSpPr>
              <p:nvPr userDrawn="1"/>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15" name="Freeform 33"/>
              <p:cNvSpPr>
                <a:spLocks/>
              </p:cNvSpPr>
              <p:nvPr userDrawn="1"/>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16" name="Rectangle 34"/>
              <p:cNvSpPr>
                <a:spLocks noChangeArrowheads="1"/>
              </p:cNvSpPr>
              <p:nvPr userDrawn="1"/>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17" name="Rectangle 35"/>
              <p:cNvSpPr>
                <a:spLocks noChangeArrowheads="1"/>
              </p:cNvSpPr>
              <p:nvPr userDrawn="1"/>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18" name="Rectangle 36"/>
              <p:cNvSpPr>
                <a:spLocks noChangeArrowheads="1"/>
              </p:cNvSpPr>
              <p:nvPr userDrawn="1"/>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19" name="Rectangle 25"/>
              <p:cNvSpPr>
                <a:spLocks noChangeArrowheads="1"/>
              </p:cNvSpPr>
              <p:nvPr/>
            </p:nvSpPr>
            <p:spPr bwMode="gray">
              <a:xfrm>
                <a:off x="2293620" y="5988118"/>
                <a:ext cx="57150" cy="107882"/>
              </a:xfrm>
              <a:prstGeom prst="rect">
                <a:avLst/>
              </a:prstGeom>
              <a:solidFill>
                <a:srgbClr val="F445F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20" name="Rectangle 26"/>
              <p:cNvSpPr>
                <a:spLocks noChangeArrowheads="1"/>
              </p:cNvSpPr>
              <p:nvPr/>
            </p:nvSpPr>
            <p:spPr bwMode="gray">
              <a:xfrm>
                <a:off x="2132171" y="5757333"/>
                <a:ext cx="44291" cy="66914"/>
              </a:xfrm>
              <a:prstGeom prst="rect">
                <a:avLst/>
              </a:prstGeom>
              <a:solidFill>
                <a:srgbClr val="F6B67F"/>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21" name="Rectangle 27"/>
              <p:cNvSpPr>
                <a:spLocks noChangeArrowheads="1"/>
              </p:cNvSpPr>
              <p:nvPr/>
            </p:nvSpPr>
            <p:spPr bwMode="gray">
              <a:xfrm>
                <a:off x="1905000" y="5715000"/>
                <a:ext cx="227171" cy="42333"/>
              </a:xfrm>
              <a:prstGeom prst="rect">
                <a:avLst/>
              </a:prstGeom>
              <a:solidFill>
                <a:srgbClr val="F48F1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22" name="Rectangle 28"/>
              <p:cNvSpPr>
                <a:spLocks noChangeArrowheads="1"/>
              </p:cNvSpPr>
              <p:nvPr/>
            </p:nvSpPr>
            <p:spPr bwMode="gray">
              <a:xfrm>
                <a:off x="1905000" y="5757333"/>
                <a:ext cx="227171" cy="66914"/>
              </a:xfrm>
              <a:prstGeom prst="rect">
                <a:avLst/>
              </a:prstGeom>
              <a:solidFill>
                <a:srgbClr val="EB660B"/>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23" name="Rectangle 29"/>
              <p:cNvSpPr>
                <a:spLocks noChangeArrowheads="1"/>
              </p:cNvSpPr>
              <p:nvPr/>
            </p:nvSpPr>
            <p:spPr bwMode="gray">
              <a:xfrm>
                <a:off x="2176462" y="5824247"/>
                <a:ext cx="117158" cy="163871"/>
              </a:xfrm>
              <a:prstGeom prst="rect">
                <a:avLst/>
              </a:prstGeom>
              <a:solidFill>
                <a:srgbClr val="F3BF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24" name="Rectangle 30"/>
              <p:cNvSpPr>
                <a:spLocks noChangeArrowheads="1"/>
              </p:cNvSpPr>
              <p:nvPr/>
            </p:nvSpPr>
            <p:spPr bwMode="gray">
              <a:xfrm>
                <a:off x="2176462" y="5988118"/>
                <a:ext cx="117158" cy="107882"/>
              </a:xfrm>
              <a:prstGeom prst="rect">
                <a:avLst/>
              </a:prstGeom>
              <a:solidFill>
                <a:srgbClr val="E93409"/>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25" name="Rectangle 31"/>
              <p:cNvSpPr>
                <a:spLocks noChangeArrowheads="1"/>
              </p:cNvSpPr>
              <p:nvPr/>
            </p:nvSpPr>
            <p:spPr bwMode="gray">
              <a:xfrm>
                <a:off x="2132171" y="5824247"/>
                <a:ext cx="44291" cy="163871"/>
              </a:xfrm>
              <a:prstGeom prst="rect">
                <a:avLst/>
              </a:prstGeom>
              <a:solidFill>
                <a:srgbClr val="EA88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26" name="Rectangle 32"/>
              <p:cNvSpPr>
                <a:spLocks noChangeArrowheads="1"/>
              </p:cNvSpPr>
              <p:nvPr/>
            </p:nvSpPr>
            <p:spPr bwMode="gray">
              <a:xfrm>
                <a:off x="2132171" y="5988118"/>
                <a:ext cx="44291" cy="107882"/>
              </a:xfrm>
              <a:prstGeom prst="rect">
                <a:avLst/>
              </a:prstGeom>
              <a:solidFill>
                <a:srgbClr val="E0250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27" name="Freeform 33"/>
              <p:cNvSpPr>
                <a:spLocks/>
              </p:cNvSpPr>
              <p:nvPr/>
            </p:nvSpPr>
            <p:spPr bwMode="gray">
              <a:xfrm>
                <a:off x="1905000" y="5824247"/>
                <a:ext cx="227171" cy="163871"/>
              </a:xfrm>
              <a:custGeom>
                <a:avLst/>
                <a:gdLst/>
                <a:ahLst/>
                <a:cxnLst>
                  <a:cxn ang="0">
                    <a:pos x="0" y="0"/>
                  </a:cxn>
                  <a:cxn ang="0">
                    <a:pos x="159" y="0"/>
                  </a:cxn>
                  <a:cxn ang="0">
                    <a:pos x="159" y="120"/>
                  </a:cxn>
                  <a:cxn ang="0">
                    <a:pos x="99" y="120"/>
                  </a:cxn>
                  <a:cxn ang="0">
                    <a:pos x="99" y="80"/>
                  </a:cxn>
                  <a:cxn ang="0">
                    <a:pos x="0" y="80"/>
                  </a:cxn>
                  <a:cxn ang="0">
                    <a:pos x="0" y="0"/>
                  </a:cxn>
                </a:cxnLst>
                <a:rect l="0" t="0" r="r" b="b"/>
                <a:pathLst>
                  <a:path w="159" h="120">
                    <a:moveTo>
                      <a:pt x="0" y="0"/>
                    </a:moveTo>
                    <a:lnTo>
                      <a:pt x="159" y="0"/>
                    </a:lnTo>
                    <a:lnTo>
                      <a:pt x="159" y="120"/>
                    </a:lnTo>
                    <a:lnTo>
                      <a:pt x="99" y="120"/>
                    </a:lnTo>
                    <a:lnTo>
                      <a:pt x="99" y="80"/>
                    </a:lnTo>
                    <a:lnTo>
                      <a:pt x="0" y="80"/>
                    </a:lnTo>
                    <a:lnTo>
                      <a:pt x="0" y="0"/>
                    </a:lnTo>
                    <a:close/>
                  </a:path>
                </a:pathLst>
              </a:custGeom>
              <a:solidFill>
                <a:srgbClr val="E04C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28" name="Rectangle 34"/>
              <p:cNvSpPr>
                <a:spLocks noChangeArrowheads="1"/>
              </p:cNvSpPr>
              <p:nvPr/>
            </p:nvSpPr>
            <p:spPr bwMode="gray">
              <a:xfrm>
                <a:off x="2046446" y="5988118"/>
                <a:ext cx="85725" cy="107882"/>
              </a:xfrm>
              <a:prstGeom prst="rect">
                <a:avLst/>
              </a:prstGeom>
              <a:solidFill>
                <a:srgbClr val="D614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29" name="Rectangle 35"/>
              <p:cNvSpPr>
                <a:spLocks noChangeArrowheads="1"/>
              </p:cNvSpPr>
              <p:nvPr/>
            </p:nvSpPr>
            <p:spPr bwMode="gray">
              <a:xfrm>
                <a:off x="1905000" y="5933495"/>
                <a:ext cx="141446" cy="54624"/>
              </a:xfrm>
              <a:prstGeom prst="rect">
                <a:avLst/>
              </a:prstGeom>
              <a:solidFill>
                <a:srgbClr val="C93C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30" name="Rectangle 36"/>
              <p:cNvSpPr>
                <a:spLocks noChangeArrowheads="1"/>
              </p:cNvSpPr>
              <p:nvPr/>
            </p:nvSpPr>
            <p:spPr bwMode="gray">
              <a:xfrm>
                <a:off x="1905000" y="5988118"/>
                <a:ext cx="141446" cy="107882"/>
              </a:xfrm>
              <a:prstGeom prst="rect">
                <a:avLst/>
              </a:prstGeom>
              <a:solidFill>
                <a:srgbClr val="C01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grpSp>
        <p:grpSp>
          <p:nvGrpSpPr>
            <p:cNvPr id="104" name="Group 32"/>
            <p:cNvGrpSpPr/>
            <p:nvPr/>
          </p:nvGrpSpPr>
          <p:grpSpPr>
            <a:xfrm>
              <a:off x="518032" y="978681"/>
              <a:ext cx="4572000" cy="2667393"/>
              <a:chOff x="518032" y="978681"/>
              <a:chExt cx="4572000" cy="2667393"/>
            </a:xfrm>
          </p:grpSpPr>
          <p:sp>
            <p:nvSpPr>
              <p:cNvPr id="105"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06"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dirty="0"/>
              </a:p>
            </p:txBody>
          </p:sp>
        </p:grpSp>
      </p:grpSp>
    </p:spTree>
    <p:extLst>
      <p:ext uri="{BB962C8B-B14F-4D97-AF65-F5344CB8AC3E}">
        <p14:creationId xmlns:p14="http://schemas.microsoft.com/office/powerpoint/2010/main" xmlns="" val="25976348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Slide: Client Logo">
    <p:spTree>
      <p:nvGrpSpPr>
        <p:cNvPr id="1" name=""/>
        <p:cNvGrpSpPr/>
        <p:nvPr/>
      </p:nvGrpSpPr>
      <p:grpSpPr>
        <a:xfrm>
          <a:off x="0" y="0"/>
          <a:ext cx="0" cy="0"/>
          <a:chOff x="0" y="0"/>
          <a:chExt cx="0" cy="0"/>
        </a:xfrm>
      </p:grpSpPr>
      <p:grpSp>
        <p:nvGrpSpPr>
          <p:cNvPr id="32" name="Group 31"/>
          <p:cNvGrpSpPr/>
          <p:nvPr/>
        </p:nvGrpSpPr>
        <p:grpSpPr bwMode="gray">
          <a:xfrm>
            <a:off x="2336801" y="2"/>
            <a:ext cx="9855200" cy="6176009"/>
            <a:chOff x="19140488" y="13674"/>
            <a:chExt cx="7443798" cy="6145827"/>
          </a:xfrm>
        </p:grpSpPr>
        <p:sp>
          <p:nvSpPr>
            <p:cNvPr id="35"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6"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7"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42"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43"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44"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48"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49"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50"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51"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52"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grpSp>
      <p:sp>
        <p:nvSpPr>
          <p:cNvPr id="31" name="Picture Placeholder 76"/>
          <p:cNvSpPr>
            <a:spLocks noGrp="1"/>
          </p:cNvSpPr>
          <p:nvPr>
            <p:ph type="pic" sz="quarter" idx="13"/>
          </p:nvPr>
        </p:nvSpPr>
        <p:spPr>
          <a:xfrm>
            <a:off x="812801" y="3048000"/>
            <a:ext cx="1219200" cy="762000"/>
          </a:xfrm>
        </p:spPr>
        <p:txBody>
          <a:bodyPr/>
          <a:lstStyle>
            <a:lvl1pPr>
              <a:defRPr sz="1400"/>
            </a:lvl1pPr>
          </a:lstStyle>
          <a:p>
            <a:r>
              <a:rPr lang="en-US" noProof="0" dirty="0" smtClean="0"/>
              <a:t>Click icon to add picture</a:t>
            </a:r>
            <a:endParaRPr lang="en-GB" noProof="0" dirty="0"/>
          </a:p>
        </p:txBody>
      </p:sp>
      <p:grpSp>
        <p:nvGrpSpPr>
          <p:cNvPr id="3" name="Group 31"/>
          <p:cNvGrpSpPr/>
          <p:nvPr/>
        </p:nvGrpSpPr>
        <p:grpSpPr>
          <a:xfrm>
            <a:off x="652115" y="2901698"/>
            <a:ext cx="1613003" cy="151219"/>
            <a:chOff x="489087" y="2521685"/>
            <a:chExt cx="1209752" cy="151219"/>
          </a:xfrm>
        </p:grpSpPr>
        <p:cxnSp>
          <p:nvCxnSpPr>
            <p:cNvPr id="33" name="Straight Connector 32"/>
            <p:cNvCxnSpPr/>
            <p:nvPr userDrawn="1"/>
          </p:nvCxnSpPr>
          <p:spPr>
            <a:xfrm rot="10800000">
              <a:off x="489087" y="2521686"/>
              <a:ext cx="1209752"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rot="5400000">
              <a:off x="413478" y="2597295"/>
              <a:ext cx="151219"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45" name="Title 1"/>
          <p:cNvSpPr>
            <a:spLocks noGrp="1"/>
          </p:cNvSpPr>
          <p:nvPr>
            <p:ph type="ctrTitle" hasCustomPrompt="1"/>
          </p:nvPr>
        </p:nvSpPr>
        <p:spPr bwMode="white">
          <a:xfrm>
            <a:off x="2527301" y="838200"/>
            <a:ext cx="7124700" cy="914400"/>
          </a:xfrm>
        </p:spPr>
        <p:txBody>
          <a:bodyPr anchor="t" anchorCtr="0">
            <a:noAutofit/>
          </a:bodyPr>
          <a:lstStyle>
            <a:lvl1pPr>
              <a:lnSpc>
                <a:spcPct val="90000"/>
              </a:lnSpc>
              <a:defRPr sz="3200" b="1" i="1" baseline="0">
                <a:solidFill>
                  <a:schemeClr val="bg1"/>
                </a:solidFill>
              </a:defRPr>
            </a:lvl1pPr>
          </a:lstStyle>
          <a:p>
            <a:r>
              <a:rPr lang="en-GB" noProof="0" smtClean="0"/>
              <a:t>Click to add the presentation’s main title</a:t>
            </a:r>
            <a:endParaRPr lang="en-GB" noProof="0"/>
          </a:p>
        </p:txBody>
      </p:sp>
      <p:sp>
        <p:nvSpPr>
          <p:cNvPr id="46" name="Subtitle 2"/>
          <p:cNvSpPr>
            <a:spLocks noGrp="1"/>
          </p:cNvSpPr>
          <p:nvPr>
            <p:ph type="subTitle" idx="1" hasCustomPrompt="1"/>
          </p:nvPr>
        </p:nvSpPr>
        <p:spPr bwMode="white">
          <a:xfrm>
            <a:off x="2527301" y="1828800"/>
            <a:ext cx="7124700"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7" name="Text Placeholder 31"/>
          <p:cNvSpPr>
            <a:spLocks noGrp="1"/>
          </p:cNvSpPr>
          <p:nvPr>
            <p:ph type="body" sz="quarter" idx="10" hasCustomPrompt="1"/>
          </p:nvPr>
        </p:nvSpPr>
        <p:spPr bwMode="white">
          <a:xfrm>
            <a:off x="2527300" y="374904"/>
            <a:ext cx="5474208"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96" name="Group 32"/>
          <p:cNvGrpSpPr/>
          <p:nvPr/>
        </p:nvGrpSpPr>
        <p:grpSpPr>
          <a:xfrm>
            <a:off x="1291456" y="6170992"/>
            <a:ext cx="1219200" cy="533479"/>
            <a:chOff x="518032" y="978681"/>
            <a:chExt cx="4572000" cy="2667393"/>
          </a:xfrm>
        </p:grpSpPr>
        <p:sp>
          <p:nvSpPr>
            <p:cNvPr id="97"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98"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dirty="0"/>
            </a:p>
          </p:txBody>
        </p:sp>
      </p:grpSp>
    </p:spTree>
    <p:extLst>
      <p:ext uri="{BB962C8B-B14F-4D97-AF65-F5344CB8AC3E}">
        <p14:creationId xmlns:p14="http://schemas.microsoft.com/office/powerpoint/2010/main" xmlns="" val="2764804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 Slide: Picture">
    <p:spTree>
      <p:nvGrpSpPr>
        <p:cNvPr id="1" name=""/>
        <p:cNvGrpSpPr/>
        <p:nvPr/>
      </p:nvGrpSpPr>
      <p:grpSpPr>
        <a:xfrm>
          <a:off x="0" y="0"/>
          <a:ext cx="0" cy="0"/>
          <a:chOff x="0" y="0"/>
          <a:chExt cx="0" cy="0"/>
        </a:xfrm>
      </p:grpSpPr>
      <p:grpSp>
        <p:nvGrpSpPr>
          <p:cNvPr id="27" name="Group 26"/>
          <p:cNvGrpSpPr/>
          <p:nvPr/>
        </p:nvGrpSpPr>
        <p:grpSpPr bwMode="gray">
          <a:xfrm>
            <a:off x="2336801" y="2"/>
            <a:ext cx="9855200" cy="6176009"/>
            <a:chOff x="19140488" y="13674"/>
            <a:chExt cx="7443798" cy="6145827"/>
          </a:xfrm>
        </p:grpSpPr>
        <p:sp>
          <p:nvSpPr>
            <p:cNvPr id="28"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33"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40"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41"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42"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43"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dirty="0"/>
            </a:p>
          </p:txBody>
        </p:sp>
        <p:sp>
          <p:nvSpPr>
            <p:cNvPr id="44"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dirty="0"/>
            </a:p>
          </p:txBody>
        </p:sp>
      </p:grpSp>
      <p:sp>
        <p:nvSpPr>
          <p:cNvPr id="54" name="Title 1"/>
          <p:cNvSpPr>
            <a:spLocks noGrp="1"/>
          </p:cNvSpPr>
          <p:nvPr>
            <p:ph type="ctrTitle" hasCustomPrompt="1"/>
          </p:nvPr>
        </p:nvSpPr>
        <p:spPr bwMode="white">
          <a:xfrm>
            <a:off x="2527301" y="838200"/>
            <a:ext cx="7124700"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5" name="Subtitle 2"/>
          <p:cNvSpPr>
            <a:spLocks noGrp="1"/>
          </p:cNvSpPr>
          <p:nvPr>
            <p:ph type="subTitle" idx="1" hasCustomPrompt="1"/>
          </p:nvPr>
        </p:nvSpPr>
        <p:spPr bwMode="white">
          <a:xfrm>
            <a:off x="2527301" y="1828800"/>
            <a:ext cx="7124700"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6" name="Text Placeholder 31"/>
          <p:cNvSpPr>
            <a:spLocks noGrp="1"/>
          </p:cNvSpPr>
          <p:nvPr>
            <p:ph type="body" sz="quarter" idx="10" hasCustomPrompt="1"/>
          </p:nvPr>
        </p:nvSpPr>
        <p:spPr bwMode="white">
          <a:xfrm>
            <a:off x="2527300" y="374904"/>
            <a:ext cx="5474208"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sp>
        <p:nvSpPr>
          <p:cNvPr id="17" name="Picture Placeholder 76"/>
          <p:cNvSpPr>
            <a:spLocks noGrp="1"/>
          </p:cNvSpPr>
          <p:nvPr>
            <p:ph type="pic" sz="quarter" idx="13"/>
          </p:nvPr>
        </p:nvSpPr>
        <p:spPr>
          <a:xfrm>
            <a:off x="2336800" y="2899978"/>
            <a:ext cx="8432800" cy="3272223"/>
          </a:xfrm>
        </p:spPr>
        <p:txBody>
          <a:bodyPr/>
          <a:lstStyle>
            <a:lvl1pPr>
              <a:defRPr sz="1400"/>
            </a:lvl1pPr>
          </a:lstStyle>
          <a:p>
            <a:r>
              <a:rPr lang="en-US" noProof="0" dirty="0" smtClean="0"/>
              <a:t>Click icon to add picture</a:t>
            </a:r>
            <a:endParaRPr lang="en-GB" noProof="0" dirty="0"/>
          </a:p>
        </p:txBody>
      </p:sp>
      <p:grpSp>
        <p:nvGrpSpPr>
          <p:cNvPr id="18" name="Group 32"/>
          <p:cNvGrpSpPr/>
          <p:nvPr/>
        </p:nvGrpSpPr>
        <p:grpSpPr>
          <a:xfrm>
            <a:off x="1291456" y="6170992"/>
            <a:ext cx="1219200" cy="533479"/>
            <a:chOff x="518032" y="978681"/>
            <a:chExt cx="4572000" cy="2667393"/>
          </a:xfrm>
        </p:grpSpPr>
        <p:sp>
          <p:nvSpPr>
            <p:cNvPr id="19"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21"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dirty="0"/>
            </a:p>
          </p:txBody>
        </p:sp>
      </p:grpSp>
    </p:spTree>
    <p:extLst>
      <p:ext uri="{BB962C8B-B14F-4D97-AF65-F5344CB8AC3E}">
        <p14:creationId xmlns:p14="http://schemas.microsoft.com/office/powerpoint/2010/main" xmlns="" val="346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lvl1pPr>
              <a:defRPr/>
            </a:lvl1p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711200" y="1752600"/>
            <a:ext cx="10769600" cy="4419600"/>
          </a:xfrm>
        </p:spPr>
        <p:txBody>
          <a:bodyPr/>
          <a:lstStyle>
            <a:lvl1pPr>
              <a:defRPr baseline="0"/>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27"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
        <p:nvSpPr>
          <p:cNvPr id="32" name="TextBox 31"/>
          <p:cNvSpPr txBox="1"/>
          <p:nvPr/>
        </p:nvSpPr>
        <p:spPr>
          <a:xfrm>
            <a:off x="711200" y="6477001"/>
            <a:ext cx="3454400" cy="152401"/>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5" name="Shape 14"/>
          <p:cNvCxnSpPr/>
          <p:nvPr/>
        </p:nvCxnSpPr>
        <p:spPr>
          <a:xfrm rot="5400000" flipH="1" flipV="1">
            <a:off x="5918202"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0"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2B4A8CD1-4B08-47B9-B08A-8C652E4B3E1B}" type="datetime1">
              <a:rPr lang="en-US" smtClean="0"/>
              <a:pPr/>
              <a:t>7/21/2017</a:t>
            </a:fld>
            <a:endParaRPr lang="en-US" dirty="0"/>
          </a:p>
        </p:txBody>
      </p:sp>
    </p:spTree>
    <p:extLst>
      <p:ext uri="{BB962C8B-B14F-4D97-AF65-F5344CB8AC3E}">
        <p14:creationId xmlns:p14="http://schemas.microsoft.com/office/powerpoint/2010/main" xmlns="" val="36604962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ver Slide: Colour">
    <p:spTree>
      <p:nvGrpSpPr>
        <p:cNvPr id="1" name=""/>
        <p:cNvGrpSpPr/>
        <p:nvPr/>
      </p:nvGrpSpPr>
      <p:grpSpPr>
        <a:xfrm>
          <a:off x="0" y="0"/>
          <a:ext cx="0" cy="0"/>
          <a:chOff x="0" y="0"/>
          <a:chExt cx="0" cy="0"/>
        </a:xfrm>
      </p:grpSpPr>
      <p:sp>
        <p:nvSpPr>
          <p:cNvPr id="82" name="Rectangle 649"/>
          <p:cNvSpPr>
            <a:spLocks noChangeArrowheads="1"/>
          </p:cNvSpPr>
          <p:nvPr/>
        </p:nvSpPr>
        <p:spPr bwMode="gray">
          <a:xfrm>
            <a:off x="9855200" y="685802"/>
            <a:ext cx="2336800" cy="5486399"/>
          </a:xfrm>
          <a:prstGeom prst="rect">
            <a:avLst/>
          </a:prstGeom>
          <a:solidFill>
            <a:schemeClr val="tx2">
              <a:lumMod val="40000"/>
              <a:lumOff val="6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81" name="Rectangle 648"/>
          <p:cNvSpPr>
            <a:spLocks noChangeArrowheads="1"/>
          </p:cNvSpPr>
          <p:nvPr/>
        </p:nvSpPr>
        <p:spPr bwMode="gray">
          <a:xfrm>
            <a:off x="2336800" y="0"/>
            <a:ext cx="7518400" cy="685800"/>
          </a:xfrm>
          <a:prstGeom prst="rect">
            <a:avLst/>
          </a:prstGeom>
          <a:solidFill>
            <a:schemeClr val="tx2">
              <a:lumMod val="60000"/>
              <a:lumOff val="40000"/>
            </a:schemeClr>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83" name="Rectangle 650"/>
          <p:cNvSpPr>
            <a:spLocks noChangeArrowheads="1"/>
          </p:cNvSpPr>
          <p:nvPr/>
        </p:nvSpPr>
        <p:spPr bwMode="gray">
          <a:xfrm>
            <a:off x="2336800" y="685800"/>
            <a:ext cx="7518400" cy="5486400"/>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50" name="Title 1"/>
          <p:cNvSpPr>
            <a:spLocks noGrp="1"/>
          </p:cNvSpPr>
          <p:nvPr>
            <p:ph type="ctrTitle" hasCustomPrompt="1"/>
          </p:nvPr>
        </p:nvSpPr>
        <p:spPr bwMode="white">
          <a:xfrm>
            <a:off x="2527301" y="838200"/>
            <a:ext cx="7124700"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51" name="Subtitle 2"/>
          <p:cNvSpPr>
            <a:spLocks noGrp="1"/>
          </p:cNvSpPr>
          <p:nvPr>
            <p:ph type="subTitle" idx="1" hasCustomPrompt="1"/>
          </p:nvPr>
        </p:nvSpPr>
        <p:spPr bwMode="white">
          <a:xfrm>
            <a:off x="2527301" y="1828800"/>
            <a:ext cx="7124700"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52" name="Text Placeholder 31"/>
          <p:cNvSpPr>
            <a:spLocks noGrp="1"/>
          </p:cNvSpPr>
          <p:nvPr>
            <p:ph type="body" sz="quarter" idx="10" hasCustomPrompt="1"/>
          </p:nvPr>
        </p:nvSpPr>
        <p:spPr bwMode="white">
          <a:xfrm>
            <a:off x="2527300" y="374904"/>
            <a:ext cx="5474208"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smtClean="0"/>
              <a:t>www.pwc.com</a:t>
            </a:r>
            <a:endParaRPr lang="en-GB" noProof="0"/>
          </a:p>
        </p:txBody>
      </p:sp>
      <p:grpSp>
        <p:nvGrpSpPr>
          <p:cNvPr id="11" name="Group 32"/>
          <p:cNvGrpSpPr/>
          <p:nvPr/>
        </p:nvGrpSpPr>
        <p:grpSpPr>
          <a:xfrm>
            <a:off x="1291456" y="6170992"/>
            <a:ext cx="1219200" cy="533479"/>
            <a:chOff x="518032" y="978681"/>
            <a:chExt cx="4572000" cy="2667393"/>
          </a:xfrm>
        </p:grpSpPr>
        <p:sp>
          <p:nvSpPr>
            <p:cNvPr id="12" name="Rectangle 37"/>
            <p:cNvSpPr>
              <a:spLocks noChangeArrowheads="1"/>
            </p:cNvSpPr>
            <p:nvPr userDrawn="1"/>
          </p:nvSpPr>
          <p:spPr bwMode="black">
            <a:xfrm>
              <a:off x="3295650" y="978681"/>
              <a:ext cx="1143000" cy="263229"/>
            </a:xfrm>
            <a:prstGeom prst="rect">
              <a:avLst/>
            </a:prstGeom>
            <a:solidFill>
              <a:schemeClr val="tx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sz="1800" noProof="0" dirty="0"/>
            </a:p>
          </p:txBody>
        </p:sp>
        <p:sp>
          <p:nvSpPr>
            <p:cNvPr id="13"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sz="1800" noProof="0" dirty="0"/>
            </a:p>
          </p:txBody>
        </p:sp>
      </p:grpSp>
    </p:spTree>
    <p:extLst>
      <p:ext uri="{BB962C8B-B14F-4D97-AF65-F5344CB8AC3E}">
        <p14:creationId xmlns:p14="http://schemas.microsoft.com/office/powerpoint/2010/main" xmlns="" val="10730456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losing Statement">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lvl1pPr>
              <a:defRPr sz="3200">
                <a:solidFill>
                  <a:schemeClr val="tx1"/>
                </a:solidFill>
              </a:defRPr>
            </a:lvl1pPr>
          </a:lstStyle>
          <a:p>
            <a:r>
              <a:rPr lang="en-US" noProof="0" smtClean="0"/>
              <a:t>Click to edit Master title style</a:t>
            </a:r>
            <a:endParaRPr lang="en-GB" noProof="0"/>
          </a:p>
        </p:txBody>
      </p:sp>
      <p:sp>
        <p:nvSpPr>
          <p:cNvPr id="11" name="Text Placeholder 10"/>
          <p:cNvSpPr>
            <a:spLocks noGrp="1"/>
          </p:cNvSpPr>
          <p:nvPr>
            <p:ph type="body" sz="quarter" idx="10" hasCustomPrompt="1"/>
          </p:nvPr>
        </p:nvSpPr>
        <p:spPr>
          <a:xfrm>
            <a:off x="711200" y="5867400"/>
            <a:ext cx="6400800" cy="762000"/>
          </a:xfrm>
        </p:spPr>
        <p:txBody>
          <a:bodyPr anchor="b"/>
          <a:lstStyle>
            <a:lvl1pPr>
              <a:defRPr sz="900">
                <a:latin typeface="Arial" pitchFamily="34" charset="0"/>
                <a:cs typeface="Arial" pitchFamily="34" charset="0"/>
              </a:defRPr>
            </a:lvl1pPr>
          </a:lstStyle>
          <a:p>
            <a:pPr lvl="0"/>
            <a:r>
              <a:rPr lang="en-GB" noProof="0" smtClean="0"/>
              <a:t>Add legal and copyright disclaimers here.</a:t>
            </a:r>
            <a:endParaRPr lang="en-GB" noProof="0"/>
          </a:p>
        </p:txBody>
      </p:sp>
      <p:cxnSp>
        <p:nvCxnSpPr>
          <p:cNvPr id="7" name="Shape 6"/>
          <p:cNvCxnSpPr/>
          <p:nvPr/>
        </p:nvCxnSpPr>
        <p:spPr>
          <a:xfrm rot="5400000" flipH="1" flipV="1">
            <a:off x="5918202"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28727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711200" y="1752602"/>
            <a:ext cx="52832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6197602" y="1752600"/>
            <a:ext cx="5283199" cy="44196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2"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
        <p:nvSpPr>
          <p:cNvPr id="33" name="TextBox 32"/>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62" name="Shape 61"/>
          <p:cNvCxnSpPr/>
          <p:nvPr/>
        </p:nvCxnSpPr>
        <p:spPr>
          <a:xfrm rot="5400000" flipH="1" flipV="1">
            <a:off x="5918202"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1"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B53B75DF-26AC-49B5-9FAA-E4E8D288437B}" type="datetime1">
              <a:rPr lang="en-US" smtClean="0"/>
              <a:pPr/>
              <a:t>7/21/2017</a:t>
            </a:fld>
            <a:endParaRPr lang="en-US" dirty="0"/>
          </a:p>
        </p:txBody>
      </p:sp>
    </p:spTree>
    <p:extLst>
      <p:ext uri="{BB962C8B-B14F-4D97-AF65-F5344CB8AC3E}">
        <p14:creationId xmlns:p14="http://schemas.microsoft.com/office/powerpoint/2010/main" xmlns="" val="1732644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hree">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1"/>
            <a:ext cx="10769600" cy="914400"/>
          </a:xfrm>
        </p:spPr>
        <p:txBody>
          <a:bodyPr/>
          <a:lstStyle/>
          <a:p>
            <a:r>
              <a:rPr lang="en-US" noProof="0" smtClean="0"/>
              <a:t>Click to edit Master title style</a:t>
            </a:r>
            <a:endParaRPr lang="en-GB" noProof="0"/>
          </a:p>
        </p:txBody>
      </p:sp>
      <p:sp>
        <p:nvSpPr>
          <p:cNvPr id="27" name="Content Placeholder 26"/>
          <p:cNvSpPr>
            <a:spLocks noGrp="1"/>
          </p:cNvSpPr>
          <p:nvPr>
            <p:ph sz="quarter" idx="13"/>
          </p:nvPr>
        </p:nvSpPr>
        <p:spPr>
          <a:xfrm>
            <a:off x="711200" y="1752602"/>
            <a:ext cx="34544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28" name="Content Placeholder 26"/>
          <p:cNvSpPr>
            <a:spLocks noGrp="1"/>
          </p:cNvSpPr>
          <p:nvPr>
            <p:ph sz="quarter" idx="14"/>
          </p:nvPr>
        </p:nvSpPr>
        <p:spPr>
          <a:xfrm>
            <a:off x="4368802" y="1752602"/>
            <a:ext cx="3454399"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8026400" y="1752602"/>
            <a:ext cx="34544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6"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
        <p:nvSpPr>
          <p:cNvPr id="37" name="TextBox 36"/>
          <p:cNvSpPr txBox="1"/>
          <p:nvPr/>
        </p:nvSpPr>
        <p:spPr>
          <a:xfrm>
            <a:off x="711200" y="6477001"/>
            <a:ext cx="3454400" cy="152401"/>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9" name="Shape 18"/>
          <p:cNvCxnSpPr/>
          <p:nvPr/>
        </p:nvCxnSpPr>
        <p:spPr>
          <a:xfrm rot="5400000" flipH="1" flipV="1">
            <a:off x="5918202"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2"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27F2CE0C-8EA0-4454-94B8-26CD0F38F8A9}" type="datetime1">
              <a:rPr lang="en-US" smtClean="0"/>
              <a:pPr/>
              <a:t>7/21/2017</a:t>
            </a:fld>
            <a:endParaRPr lang="en-US" dirty="0"/>
          </a:p>
        </p:txBody>
      </p:sp>
    </p:spTree>
    <p:extLst>
      <p:ext uri="{BB962C8B-B14F-4D97-AF65-F5344CB8AC3E}">
        <p14:creationId xmlns:p14="http://schemas.microsoft.com/office/powerpoint/2010/main" xmlns="" val="167046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under Text">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711200" y="3352800"/>
            <a:ext cx="5283200" cy="28194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6197600" y="3352800"/>
            <a:ext cx="5283201" cy="28194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2"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
        <p:nvSpPr>
          <p:cNvPr id="33" name="TextBox 32"/>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sp>
        <p:nvSpPr>
          <p:cNvPr id="13" name="Text Placeholder 12"/>
          <p:cNvSpPr>
            <a:spLocks noGrp="1"/>
          </p:cNvSpPr>
          <p:nvPr>
            <p:ph type="body" sz="quarter" idx="16"/>
          </p:nvPr>
        </p:nvSpPr>
        <p:spPr>
          <a:xfrm>
            <a:off x="711200" y="1752600"/>
            <a:ext cx="10769600" cy="1447800"/>
          </a:xfrm>
        </p:spPr>
        <p:txBody>
          <a:bodyPr/>
          <a:lstStyle/>
          <a:p>
            <a:pPr lvl="0"/>
            <a:r>
              <a:rPr lang="en-US" noProof="0" smtClean="0"/>
              <a:t>Click to edit Master text styles</a:t>
            </a:r>
          </a:p>
        </p:txBody>
      </p:sp>
      <p:cxnSp>
        <p:nvCxnSpPr>
          <p:cNvPr id="14" name="Shape 13"/>
          <p:cNvCxnSpPr/>
          <p:nvPr/>
        </p:nvCxnSpPr>
        <p:spPr>
          <a:xfrm rot="5400000" flipH="1" flipV="1">
            <a:off x="5918202"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2"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157B2755-1C98-49EB-A9D0-A6D81821EBCC}" type="datetime1">
              <a:rPr lang="en-US" smtClean="0"/>
              <a:pPr/>
              <a:t>7/21/2017</a:t>
            </a:fld>
            <a:endParaRPr lang="en-US" dirty="0"/>
          </a:p>
        </p:txBody>
      </p:sp>
    </p:spTree>
    <p:extLst>
      <p:ext uri="{BB962C8B-B14F-4D97-AF65-F5344CB8AC3E}">
        <p14:creationId xmlns:p14="http://schemas.microsoft.com/office/powerpoint/2010/main" xmlns="" val="3518570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8026400" y="1752600"/>
            <a:ext cx="3454400" cy="2133600"/>
          </a:xfrm>
        </p:spPr>
        <p:txBody>
          <a:bodyPr/>
          <a:lstStyle/>
          <a:p>
            <a:pPr lvl="0"/>
            <a:r>
              <a:rPr lang="en-US" noProof="0" smtClean="0"/>
              <a:t>Click to edit Master text styles</a:t>
            </a:r>
          </a:p>
        </p:txBody>
      </p:sp>
      <p:sp>
        <p:nvSpPr>
          <p:cNvPr id="31" name="Content Placeholder 26"/>
          <p:cNvSpPr>
            <a:spLocks noGrp="1"/>
          </p:cNvSpPr>
          <p:nvPr>
            <p:ph sz="quarter" idx="15"/>
          </p:nvPr>
        </p:nvSpPr>
        <p:spPr>
          <a:xfrm>
            <a:off x="8026400" y="4038600"/>
            <a:ext cx="34544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711200" y="1752600"/>
            <a:ext cx="7112000" cy="4419600"/>
          </a:xfrm>
        </p:spPr>
        <p:txBody>
          <a:bodyPr/>
          <a:lstStyle/>
          <a:p>
            <a:pPr lvl="0"/>
            <a:r>
              <a:rPr lang="en-US" noProof="0" smtClean="0"/>
              <a:t>Click to edit Master text styles</a:t>
            </a:r>
          </a:p>
        </p:txBody>
      </p:sp>
      <p:sp>
        <p:nvSpPr>
          <p:cNvPr id="19"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
        <p:nvSpPr>
          <p:cNvPr id="20" name="TextBox 19"/>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4" name="Shape 13"/>
          <p:cNvCxnSpPr/>
          <p:nvPr/>
        </p:nvCxnSpPr>
        <p:spPr>
          <a:xfrm rot="5400000" flipH="1" flipV="1">
            <a:off x="5918202"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2"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5D647D2C-5A67-4FFC-8479-D5C219A33F34}" type="datetime1">
              <a:rPr lang="en-US" smtClean="0"/>
              <a:pPr/>
              <a:t>7/21/2017</a:t>
            </a:fld>
            <a:endParaRPr lang="en-US" dirty="0"/>
          </a:p>
        </p:txBody>
      </p:sp>
    </p:spTree>
    <p:extLst>
      <p:ext uri="{BB962C8B-B14F-4D97-AF65-F5344CB8AC3E}">
        <p14:creationId xmlns:p14="http://schemas.microsoft.com/office/powerpoint/2010/main" xmlns="" val="4137931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711200" y="1752600"/>
            <a:ext cx="3454400" cy="2133600"/>
          </a:xfrm>
        </p:spPr>
        <p:txBody>
          <a:bodyPr/>
          <a:lstStyle/>
          <a:p>
            <a:pPr lvl="0"/>
            <a:r>
              <a:rPr lang="en-US" noProof="0" smtClean="0"/>
              <a:t>Click to edit Master text styles</a:t>
            </a:r>
          </a:p>
        </p:txBody>
      </p:sp>
      <p:sp>
        <p:nvSpPr>
          <p:cNvPr id="2" name="Title 1"/>
          <p:cNvSpPr>
            <a:spLocks noGrp="1"/>
          </p:cNvSpPr>
          <p:nvPr>
            <p:ph type="title"/>
          </p:nvPr>
        </p:nvSpPr>
        <p:spPr>
          <a:xfrm>
            <a:off x="711200" y="685800"/>
            <a:ext cx="10769600" cy="914400"/>
          </a:xfrm>
        </p:spPr>
        <p:txBody>
          <a:body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711200" y="4038600"/>
            <a:ext cx="34544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4368800" y="1752600"/>
            <a:ext cx="7112000" cy="4419600"/>
          </a:xfrm>
        </p:spPr>
        <p:txBody>
          <a:bodyPr/>
          <a:lstStyle/>
          <a:p>
            <a:pPr lvl="0"/>
            <a:r>
              <a:rPr lang="en-US" noProof="0" smtClean="0"/>
              <a:t>Click to edit Master text styles</a:t>
            </a:r>
          </a:p>
        </p:txBody>
      </p:sp>
      <p:sp>
        <p:nvSpPr>
          <p:cNvPr id="19"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
        <p:nvSpPr>
          <p:cNvPr id="20" name="TextBox 19"/>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4" name="Shape 13"/>
          <p:cNvCxnSpPr/>
          <p:nvPr/>
        </p:nvCxnSpPr>
        <p:spPr>
          <a:xfrm rot="5400000" flipH="1" flipV="1">
            <a:off x="5918202"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2"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E2EFE7C2-ADC9-4A66-A2F3-89E876CA7526}" type="datetime1">
              <a:rPr lang="en-US" smtClean="0"/>
              <a:pPr/>
              <a:t>7/21/2017</a:t>
            </a:fld>
            <a:endParaRPr lang="en-US" dirty="0"/>
          </a:p>
        </p:txBody>
      </p:sp>
    </p:spTree>
    <p:extLst>
      <p:ext uri="{BB962C8B-B14F-4D97-AF65-F5344CB8AC3E}">
        <p14:creationId xmlns:p14="http://schemas.microsoft.com/office/powerpoint/2010/main" xmlns="" val="1223029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4368800" y="685800"/>
            <a:ext cx="7112000" cy="914400"/>
          </a:xfrm>
        </p:spPr>
        <p:txBody>
          <a:bodyPr/>
          <a:lstStyle>
            <a:lvl1pPr>
              <a:defRPr/>
            </a:lvl1pPr>
          </a:lstStyle>
          <a:p>
            <a:r>
              <a:rPr lang="en-US" noProof="1" smtClean="0"/>
              <a:t>Click to edit Master title style</a:t>
            </a:r>
            <a:endParaRPr lang="en-GB" noProof="1"/>
          </a:p>
        </p:txBody>
      </p:sp>
      <p:sp>
        <p:nvSpPr>
          <p:cNvPr id="31" name="Content Placeholder 26"/>
          <p:cNvSpPr>
            <a:spLocks noGrp="1"/>
          </p:cNvSpPr>
          <p:nvPr>
            <p:ph sz="quarter" idx="15"/>
          </p:nvPr>
        </p:nvSpPr>
        <p:spPr>
          <a:xfrm>
            <a:off x="4368800" y="1752600"/>
            <a:ext cx="7112000" cy="4419600"/>
          </a:xfrm>
        </p:spPr>
        <p:txBody>
          <a:bodyPr/>
          <a:lstStyle>
            <a:lvl1pPr>
              <a:defRPr baseline="0"/>
            </a:lvl1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GB" noProof="1"/>
          </a:p>
        </p:txBody>
      </p:sp>
      <p:sp>
        <p:nvSpPr>
          <p:cNvPr id="12" name="Text Placeholder 11"/>
          <p:cNvSpPr>
            <a:spLocks noGrp="1"/>
          </p:cNvSpPr>
          <p:nvPr>
            <p:ph type="body" sz="quarter" idx="16"/>
          </p:nvPr>
        </p:nvSpPr>
        <p:spPr>
          <a:xfrm>
            <a:off x="711200" y="1752600"/>
            <a:ext cx="3454400" cy="2130552"/>
          </a:xfrm>
        </p:spPr>
        <p:txBody>
          <a:bodyPr/>
          <a:lstStyle>
            <a:lvl1pPr>
              <a:defRPr sz="2400" b="1" i="1" baseline="0">
                <a:solidFill>
                  <a:schemeClr val="tx2"/>
                </a:solidFill>
              </a:defRPr>
            </a:lvl1pPr>
          </a:lstStyle>
          <a:p>
            <a:pPr lvl="0"/>
            <a:r>
              <a:rPr lang="en-US" noProof="1" smtClean="0"/>
              <a:t>Click to edit Master text styles</a:t>
            </a:r>
          </a:p>
        </p:txBody>
      </p:sp>
      <p:sp>
        <p:nvSpPr>
          <p:cNvPr id="18"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
        <p:nvSpPr>
          <p:cNvPr id="19" name="TextBox 18"/>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1" smtClean="0">
                <a:latin typeface="Arial" pitchFamily="34" charset="0"/>
                <a:cs typeface="Arial" pitchFamily="34" charset="0"/>
              </a:rPr>
              <a:t>PwC</a:t>
            </a:r>
            <a:endParaRPr lang="en-GB" sz="1000" noProof="1">
              <a:latin typeface="Arial" pitchFamily="34" charset="0"/>
              <a:cs typeface="Arial" pitchFamily="34" charset="0"/>
            </a:endParaRPr>
          </a:p>
        </p:txBody>
      </p:sp>
      <p:cxnSp>
        <p:nvCxnSpPr>
          <p:cNvPr id="30" name="Shape 29"/>
          <p:cNvCxnSpPr/>
          <p:nvPr/>
        </p:nvCxnSpPr>
        <p:spPr>
          <a:xfrm rot="5400000" flipH="1" flipV="1">
            <a:off x="7747002" y="-2971800"/>
            <a:ext cx="152399" cy="73152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11"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17D238C2-A9B5-4C2B-9D9A-198470F4424E}" type="datetime1">
              <a:rPr lang="en-US" smtClean="0"/>
              <a:pPr/>
              <a:t>7/21/2017</a:t>
            </a:fld>
            <a:endParaRPr lang="en-US" dirty="0"/>
          </a:p>
        </p:txBody>
      </p:sp>
    </p:spTree>
    <p:extLst>
      <p:ext uri="{BB962C8B-B14F-4D97-AF65-F5344CB8AC3E}">
        <p14:creationId xmlns:p14="http://schemas.microsoft.com/office/powerpoint/2010/main" xmlns="" val="3712857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711200" y="685800"/>
            <a:ext cx="10769600" cy="914400"/>
          </a:xfrm>
        </p:spPr>
        <p:txBody>
          <a:bodyPr/>
          <a:lstStyle/>
          <a:p>
            <a:r>
              <a:rPr lang="en-US" noProof="0" smtClean="0"/>
              <a:t>Click to edit Master title style</a:t>
            </a:r>
            <a:endParaRPr lang="en-GB" noProof="0"/>
          </a:p>
        </p:txBody>
      </p:sp>
      <p:sp>
        <p:nvSpPr>
          <p:cNvPr id="12" name="Footer Placeholder 4"/>
          <p:cNvSpPr>
            <a:spLocks noGrp="1"/>
          </p:cNvSpPr>
          <p:nvPr>
            <p:ph type="ftr" sz="quarter" idx="3"/>
          </p:nvPr>
        </p:nvSpPr>
        <p:spPr>
          <a:xfrm>
            <a:off x="711200" y="6324600"/>
            <a:ext cx="7010400" cy="152400"/>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
        <p:nvSpPr>
          <p:cNvPr id="16" name="TextBox 15"/>
          <p:cNvSpPr txBox="1"/>
          <p:nvPr/>
        </p:nvSpPr>
        <p:spPr>
          <a:xfrm>
            <a:off x="711200" y="6477001"/>
            <a:ext cx="3454400" cy="152400"/>
          </a:xfrm>
          <a:prstGeom prst="rect">
            <a:avLst/>
          </a:prstGeom>
          <a:noFill/>
        </p:spPr>
        <p:txBody>
          <a:bodyPr vert="horz" wrap="square" lIns="0" tIns="0" rIns="0" bIns="0" rtlCol="0" anchor="t" anchorCtr="0">
            <a:noAutofit/>
          </a:bodyPr>
          <a:lstStyle/>
          <a:p>
            <a:r>
              <a:rPr lang="en-GB" sz="1000" noProof="0" dirty="0" smtClean="0">
                <a:latin typeface="Arial" pitchFamily="34" charset="0"/>
                <a:cs typeface="Arial" pitchFamily="34" charset="0"/>
              </a:rPr>
              <a:t>PwC</a:t>
            </a:r>
            <a:endParaRPr lang="en-GB" sz="1000" noProof="0" dirty="0">
              <a:latin typeface="Arial" pitchFamily="34" charset="0"/>
              <a:cs typeface="Arial" pitchFamily="34" charset="0"/>
            </a:endParaRPr>
          </a:p>
        </p:txBody>
      </p:sp>
      <p:cxnSp>
        <p:nvCxnSpPr>
          <p:cNvPr id="10" name="Shape 9"/>
          <p:cNvCxnSpPr/>
          <p:nvPr/>
        </p:nvCxnSpPr>
        <p:spPr>
          <a:xfrm rot="5400000" flipH="1" flipV="1">
            <a:off x="5918202" y="-4800600"/>
            <a:ext cx="152399" cy="109728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9"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251C4A95-5AE9-44C3-9B58-4132C4058334}" type="datetime1">
              <a:rPr lang="en-US" smtClean="0"/>
              <a:pPr/>
              <a:t>7/21/2017</a:t>
            </a:fld>
            <a:endParaRPr lang="en-US" dirty="0"/>
          </a:p>
        </p:txBody>
      </p:sp>
    </p:spTree>
    <p:extLst>
      <p:ext uri="{BB962C8B-B14F-4D97-AF65-F5344CB8AC3E}">
        <p14:creationId xmlns:p14="http://schemas.microsoft.com/office/powerpoint/2010/main" xmlns="" val="4077272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11201" y="685800"/>
            <a:ext cx="10769601" cy="914400"/>
          </a:xfrm>
          <a:prstGeom prst="rect">
            <a:avLst/>
          </a:prstGeom>
        </p:spPr>
        <p:txBody>
          <a:bodyPr vert="horz" lIns="0" tIns="0" rIns="0" bIns="0" rtlCol="0" anchor="t" anchorCtr="0">
            <a:noAutofit/>
          </a:bodyPr>
          <a:lstStyle/>
          <a:p>
            <a:r>
              <a:rPr lang="en-GB" noProof="0" smtClean="0"/>
              <a:t>Click to edit</a:t>
            </a:r>
            <a:br>
              <a:rPr lang="en-GB" noProof="0" smtClean="0"/>
            </a:br>
            <a:r>
              <a:rPr lang="en-GB" noProof="0" smtClean="0"/>
              <a:t>Master title style</a:t>
            </a:r>
            <a:endParaRPr lang="en-GB" noProof="0"/>
          </a:p>
        </p:txBody>
      </p:sp>
      <p:sp>
        <p:nvSpPr>
          <p:cNvPr id="3" name="Text Placeholder 2"/>
          <p:cNvSpPr>
            <a:spLocks noGrp="1"/>
          </p:cNvSpPr>
          <p:nvPr>
            <p:ph type="body" idx="1"/>
          </p:nvPr>
        </p:nvSpPr>
        <p:spPr>
          <a:xfrm>
            <a:off x="711202" y="1752600"/>
            <a:ext cx="10769599" cy="4419600"/>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4" name="Slide Number Placeholder 5"/>
          <p:cNvSpPr>
            <a:spLocks noGrp="1"/>
          </p:cNvSpPr>
          <p:nvPr>
            <p:ph type="sldNum" sz="quarter" idx="4"/>
          </p:nvPr>
        </p:nvSpPr>
        <p:spPr>
          <a:xfrm>
            <a:off x="9448800" y="6477000"/>
            <a:ext cx="2036064"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016C0488-217C-405E-84A7-2C6B75A710C1}" type="slidenum">
              <a:rPr lang="en-US" smtClean="0"/>
              <a:pPr/>
              <a:t>‹#›</a:t>
            </a:fld>
            <a:endParaRPr lang="en-US" dirty="0"/>
          </a:p>
        </p:txBody>
      </p:sp>
      <p:sp>
        <p:nvSpPr>
          <p:cNvPr id="6" name="Date Placeholder 3"/>
          <p:cNvSpPr>
            <a:spLocks noGrp="1"/>
          </p:cNvSpPr>
          <p:nvPr>
            <p:ph type="dt" sz="half" idx="2"/>
          </p:nvPr>
        </p:nvSpPr>
        <p:spPr>
          <a:xfrm>
            <a:off x="9448800" y="6324600"/>
            <a:ext cx="2032000"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fld id="{438E9AB6-CBD3-42CD-BD91-5FD3A94C9E56}" type="datetime1">
              <a:rPr lang="en-US" smtClean="0"/>
              <a:pPr/>
              <a:t>7/21/2017</a:t>
            </a:fld>
            <a:endParaRPr lang="en-US" dirty="0"/>
          </a:p>
        </p:txBody>
      </p:sp>
      <p:sp>
        <p:nvSpPr>
          <p:cNvPr id="7" name="Footer Placeholder 4"/>
          <p:cNvSpPr>
            <a:spLocks noGrp="1"/>
          </p:cNvSpPr>
          <p:nvPr>
            <p:ph type="ftr" sz="quarter" idx="3"/>
          </p:nvPr>
        </p:nvSpPr>
        <p:spPr>
          <a:xfrm>
            <a:off x="707136" y="6324600"/>
            <a:ext cx="7014464" cy="150876"/>
          </a:xfrm>
          <a:prstGeom prst="rect">
            <a:avLst/>
          </a:prstGeom>
        </p:spPr>
        <p:txBody>
          <a:bodyPr vert="horz" lIns="0" tIns="0" rIns="0" bIns="0" anchor="b" anchorCtr="0">
            <a:noAutofit/>
          </a:bodyPr>
          <a:lstStyle>
            <a:lvl1pPr algn="l">
              <a:defRPr sz="1000">
                <a:solidFill>
                  <a:schemeClr val="tx1"/>
                </a:solidFill>
                <a:latin typeface="Arial" pitchFamily="34" charset="0"/>
                <a:cs typeface="Arial" pitchFamily="34" charset="0"/>
              </a:defRPr>
            </a:lvl1pPr>
          </a:lstStyle>
          <a:p>
            <a:endParaRPr lang="en-US" dirty="0"/>
          </a:p>
        </p:txBody>
      </p:sp>
    </p:spTree>
    <p:extLst>
      <p:ext uri="{BB962C8B-B14F-4D97-AF65-F5344CB8AC3E}">
        <p14:creationId xmlns:p14="http://schemas.microsoft.com/office/powerpoint/2010/main" xmlns="" val="4004499873"/>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 id="2147483700" r:id="rId17"/>
    <p:sldLayoutId id="2147483701" r:id="rId18"/>
    <p:sldLayoutId id="2147483702" r:id="rId19"/>
    <p:sldLayoutId id="2147483703" r:id="rId20"/>
    <p:sldLayoutId id="2147483704" r:id="rId21"/>
  </p:sldLayoutIdLst>
  <p:hf hdr="0" ft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 Tax</a:t>
            </a:r>
            <a:endParaRPr lang="en-US" dirty="0"/>
          </a:p>
        </p:txBody>
      </p:sp>
      <p:sp>
        <p:nvSpPr>
          <p:cNvPr id="3" name="Subtitle 2"/>
          <p:cNvSpPr>
            <a:spLocks noGrp="1"/>
          </p:cNvSpPr>
          <p:nvPr>
            <p:ph type="subTitle" idx="1"/>
          </p:nvPr>
        </p:nvSpPr>
        <p:spPr/>
        <p:txBody>
          <a:bodyPr/>
          <a:lstStyle/>
          <a:p>
            <a:r>
              <a:rPr lang="en-US" dirty="0" smtClean="0"/>
              <a:t>Inland Revenue bill</a:t>
            </a:r>
            <a:endParaRPr lang="en-US" dirty="0"/>
          </a:p>
        </p:txBody>
      </p:sp>
      <p:sp>
        <p:nvSpPr>
          <p:cNvPr id="4" name="Text Placeholder 3"/>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xmlns="" val="3683255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The qualifying payments referred to in section 52 </a:t>
            </a:r>
          </a:p>
        </p:txBody>
      </p:sp>
      <p:sp>
        <p:nvSpPr>
          <p:cNvPr id="3" name="Content Placeholder 2"/>
          <p:cNvSpPr>
            <a:spLocks noGrp="1"/>
          </p:cNvSpPr>
          <p:nvPr>
            <p:ph sz="quarter" idx="15"/>
          </p:nvPr>
        </p:nvSpPr>
        <p:spPr>
          <a:xfrm>
            <a:off x="427864" y="1094704"/>
            <a:ext cx="11052935" cy="5064617"/>
          </a:xfrm>
        </p:spPr>
        <p:txBody>
          <a:bodyPr/>
          <a:lstStyle/>
          <a:p>
            <a:r>
              <a:rPr lang="en-US" dirty="0" smtClean="0"/>
              <a:t>(</a:t>
            </a:r>
            <a:r>
              <a:rPr lang="en-US" dirty="0"/>
              <a:t>b) a donation made by </a:t>
            </a:r>
            <a:r>
              <a:rPr lang="en-US" b="1" dirty="0"/>
              <a:t>an individual </a:t>
            </a:r>
            <a:r>
              <a:rPr lang="en-US" dirty="0"/>
              <a:t>or entity in money </a:t>
            </a:r>
            <a:r>
              <a:rPr lang="en-US" dirty="0" smtClean="0"/>
              <a:t>or otherwise </a:t>
            </a:r>
            <a:r>
              <a:rPr lang="en-US" dirty="0"/>
              <a:t>to the following:-</a:t>
            </a:r>
          </a:p>
          <a:p>
            <a:r>
              <a:rPr lang="en-US" dirty="0"/>
              <a:t>(i) the Government of Sri Lanka;</a:t>
            </a:r>
          </a:p>
          <a:p>
            <a:r>
              <a:rPr lang="en-US" dirty="0"/>
              <a:t>(ii) a local authority;</a:t>
            </a:r>
          </a:p>
          <a:p>
            <a:r>
              <a:rPr lang="en-US" dirty="0"/>
              <a:t>(iii) any Higher Education Institution established </a:t>
            </a:r>
            <a:r>
              <a:rPr lang="en-US" dirty="0" smtClean="0"/>
              <a:t>or deemed </a:t>
            </a:r>
            <a:r>
              <a:rPr lang="en-US" dirty="0"/>
              <a:t>to be established under the Universities Act</a:t>
            </a:r>
            <a:r>
              <a:rPr lang="en-US" dirty="0" smtClean="0"/>
              <a:t>, No</a:t>
            </a:r>
            <a:r>
              <a:rPr lang="en-US" dirty="0"/>
              <a:t>. 16 of 1978;</a:t>
            </a:r>
          </a:p>
          <a:p>
            <a:r>
              <a:rPr lang="en-US" dirty="0"/>
              <a:t>(iv) the Buddhist and Pali University or any </a:t>
            </a:r>
            <a:r>
              <a:rPr lang="en-US" dirty="0" smtClean="0"/>
              <a:t>Higher Educational </a:t>
            </a:r>
            <a:r>
              <a:rPr lang="en-US" dirty="0"/>
              <a:t>Institution established by or under </a:t>
            </a:r>
            <a:r>
              <a:rPr lang="en-US" dirty="0" smtClean="0"/>
              <a:t>the Buddhist </a:t>
            </a:r>
            <a:r>
              <a:rPr lang="en-US" dirty="0"/>
              <a:t>and Pali University Act, No. 74 of 1981;</a:t>
            </a:r>
          </a:p>
          <a:p>
            <a:r>
              <a:rPr lang="en-US" dirty="0"/>
              <a:t>(v) a fund established by the Government of Sri Lanka;</a:t>
            </a:r>
          </a:p>
          <a:p>
            <a:r>
              <a:rPr lang="en-US" dirty="0"/>
              <a:t>(vi) a fund established by a local authority and </a:t>
            </a:r>
            <a:r>
              <a:rPr lang="en-US" dirty="0" smtClean="0"/>
              <a:t>approved by </a:t>
            </a:r>
            <a:r>
              <a:rPr lang="en-US" dirty="0"/>
              <a:t>the Minister;</a:t>
            </a:r>
          </a:p>
          <a:p>
            <a:r>
              <a:rPr lang="en-US" dirty="0"/>
              <a:t>(vii) the Sevana Fund created and administered by </a:t>
            </a:r>
            <a:r>
              <a:rPr lang="en-US" dirty="0" smtClean="0"/>
              <a:t>the National </a:t>
            </a:r>
            <a:r>
              <a:rPr lang="en-US" dirty="0"/>
              <a:t>Housing Development Authority </a:t>
            </a:r>
            <a:r>
              <a:rPr lang="en-US" dirty="0" smtClean="0"/>
              <a:t>established by </a:t>
            </a:r>
            <a:r>
              <a:rPr lang="en-US" dirty="0"/>
              <a:t>the National Housing Development Authority Act</a:t>
            </a:r>
            <a:r>
              <a:rPr lang="en-US" dirty="0" smtClean="0"/>
              <a:t>, No</a:t>
            </a:r>
            <a:r>
              <a:rPr lang="en-US" dirty="0"/>
              <a:t>. 17 of 1979</a:t>
            </a:r>
            <a:r>
              <a:rPr lang="en-US" dirty="0" smtClean="0"/>
              <a:t>;</a:t>
            </a:r>
          </a:p>
          <a:p>
            <a:r>
              <a:rPr lang="en-US" dirty="0"/>
              <a:t>(viii) a fund established by a Provincial Council </a:t>
            </a:r>
            <a:r>
              <a:rPr lang="en-US" dirty="0" smtClean="0"/>
              <a:t>and approved </a:t>
            </a:r>
            <a:r>
              <a:rPr lang="en-US" dirty="0"/>
              <a:t>by the Minister;</a:t>
            </a:r>
          </a:p>
          <a:p>
            <a:r>
              <a:rPr lang="en-US" dirty="0"/>
              <a:t>(ix) the ApiWenuwenApi Fund established by </a:t>
            </a:r>
            <a:r>
              <a:rPr lang="en-US" dirty="0" smtClean="0"/>
              <a:t>the ApiWenuwenApi </a:t>
            </a:r>
            <a:r>
              <a:rPr lang="en-US" dirty="0"/>
              <a:t>Fund Act, No. 6 of 2008;</a:t>
            </a:r>
          </a:p>
          <a:p>
            <a:r>
              <a:rPr lang="en-US" dirty="0"/>
              <a:t>(x) National Kidney Fund established under the </a:t>
            </a:r>
            <a:r>
              <a:rPr lang="en-US" dirty="0" smtClean="0"/>
              <a:t>National Kidney </a:t>
            </a:r>
            <a:r>
              <a:rPr lang="en-US" dirty="0"/>
              <a:t>Foundation of Sri Lanka (Incorporation) Act</a:t>
            </a:r>
            <a:r>
              <a:rPr lang="en-US" dirty="0" smtClean="0"/>
              <a:t>, No</a:t>
            </a:r>
            <a:r>
              <a:rPr lang="en-US" dirty="0"/>
              <a:t>. 34 of 2006</a:t>
            </a:r>
            <a:r>
              <a:rPr lang="en-US" dirty="0" smtClean="0"/>
              <a:t>;</a:t>
            </a:r>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10</a:t>
            </a:fld>
            <a:endParaRPr lang="en-US" dirty="0"/>
          </a:p>
        </p:txBody>
      </p:sp>
    </p:spTree>
    <p:extLst>
      <p:ext uri="{BB962C8B-B14F-4D97-AF65-F5344CB8AC3E}">
        <p14:creationId xmlns:p14="http://schemas.microsoft.com/office/powerpoint/2010/main" xmlns="" val="2998125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The qualifying payments referred to in section 52 </a:t>
            </a:r>
          </a:p>
        </p:txBody>
      </p:sp>
      <p:sp>
        <p:nvSpPr>
          <p:cNvPr id="3" name="Content Placeholder 2"/>
          <p:cNvSpPr>
            <a:spLocks noGrp="1"/>
          </p:cNvSpPr>
          <p:nvPr>
            <p:ph sz="quarter" idx="15"/>
          </p:nvPr>
        </p:nvSpPr>
        <p:spPr>
          <a:xfrm>
            <a:off x="427864" y="2356834"/>
            <a:ext cx="10673725" cy="3802487"/>
          </a:xfrm>
        </p:spPr>
        <p:txBody>
          <a:bodyPr/>
          <a:lstStyle/>
          <a:p>
            <a:r>
              <a:rPr lang="en-US" dirty="0" smtClean="0">
                <a:solidFill>
                  <a:srgbClr val="FF0000"/>
                </a:solidFill>
              </a:rPr>
              <a:t>(</a:t>
            </a:r>
            <a:r>
              <a:rPr lang="en-US" dirty="0">
                <a:solidFill>
                  <a:srgbClr val="FF0000"/>
                </a:solidFill>
              </a:rPr>
              <a:t>c) profits remitted to the President’s Fund established by </a:t>
            </a:r>
            <a:r>
              <a:rPr lang="en-US" dirty="0" smtClean="0">
                <a:solidFill>
                  <a:srgbClr val="FF0000"/>
                </a:solidFill>
              </a:rPr>
              <a:t>the President’s </a:t>
            </a:r>
            <a:r>
              <a:rPr lang="en-US" dirty="0">
                <a:solidFill>
                  <a:srgbClr val="FF0000"/>
                </a:solidFill>
              </a:rPr>
              <a:t>Fund Act, No. 7 of 1978 </a:t>
            </a:r>
            <a:r>
              <a:rPr lang="en-US" b="1" dirty="0">
                <a:solidFill>
                  <a:srgbClr val="FF0000"/>
                </a:solidFill>
              </a:rPr>
              <a:t>by a public </a:t>
            </a:r>
            <a:r>
              <a:rPr lang="en-US" b="1" dirty="0" smtClean="0">
                <a:solidFill>
                  <a:srgbClr val="FF0000"/>
                </a:solidFill>
              </a:rPr>
              <a:t>corporation </a:t>
            </a:r>
            <a:r>
              <a:rPr lang="en-US" dirty="0" smtClean="0">
                <a:solidFill>
                  <a:srgbClr val="FF0000"/>
                </a:solidFill>
              </a:rPr>
              <a:t>as </a:t>
            </a:r>
            <a:r>
              <a:rPr lang="en-US" dirty="0">
                <a:solidFill>
                  <a:srgbClr val="FF0000"/>
                </a:solidFill>
              </a:rPr>
              <a:t>required by the law by or under which such </a:t>
            </a:r>
            <a:r>
              <a:rPr lang="en-US" dirty="0" smtClean="0">
                <a:solidFill>
                  <a:srgbClr val="FF0000"/>
                </a:solidFill>
              </a:rPr>
              <a:t>corporation is </a:t>
            </a:r>
            <a:r>
              <a:rPr lang="en-US" dirty="0">
                <a:solidFill>
                  <a:srgbClr val="FF0000"/>
                </a:solidFill>
              </a:rPr>
              <a:t>established.</a:t>
            </a:r>
          </a:p>
        </p:txBody>
      </p:sp>
      <p:sp>
        <p:nvSpPr>
          <p:cNvPr id="4" name="Slide Number Placeholder 3"/>
          <p:cNvSpPr>
            <a:spLocks noGrp="1"/>
          </p:cNvSpPr>
          <p:nvPr>
            <p:ph type="sldNum" sz="quarter" idx="4"/>
          </p:nvPr>
        </p:nvSpPr>
        <p:spPr/>
        <p:txBody>
          <a:bodyPr/>
          <a:lstStyle/>
          <a:p>
            <a:fld id="{016C0488-217C-405E-84A7-2C6B75A710C1}" type="slidenum">
              <a:rPr lang="en-US" smtClean="0"/>
              <a:pPr/>
              <a:t>11</a:t>
            </a:fld>
            <a:endParaRPr lang="en-US" dirty="0"/>
          </a:p>
        </p:txBody>
      </p:sp>
    </p:spTree>
    <p:extLst>
      <p:ext uri="{BB962C8B-B14F-4D97-AF65-F5344CB8AC3E}">
        <p14:creationId xmlns:p14="http://schemas.microsoft.com/office/powerpoint/2010/main" xmlns="" val="2028715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a:t>
            </a:r>
            <a:r>
              <a:rPr lang="en-US" dirty="0" smtClean="0"/>
              <a:t>. </a:t>
            </a:r>
            <a:r>
              <a:rPr lang="en-US" dirty="0"/>
              <a:t>The </a:t>
            </a:r>
            <a:r>
              <a:rPr lang="en-US" dirty="0" smtClean="0"/>
              <a:t>relief referred </a:t>
            </a:r>
            <a:r>
              <a:rPr lang="en-US" dirty="0"/>
              <a:t>to in section 52 </a:t>
            </a:r>
          </a:p>
        </p:txBody>
      </p:sp>
      <p:sp>
        <p:nvSpPr>
          <p:cNvPr id="3" name="Content Placeholder 2"/>
          <p:cNvSpPr>
            <a:spLocks noGrp="1"/>
          </p:cNvSpPr>
          <p:nvPr>
            <p:ph sz="quarter" idx="15"/>
          </p:nvPr>
        </p:nvSpPr>
        <p:spPr>
          <a:xfrm>
            <a:off x="427864" y="1210614"/>
            <a:ext cx="11052935" cy="4948707"/>
          </a:xfrm>
        </p:spPr>
        <p:txBody>
          <a:bodyPr/>
          <a:lstStyle/>
          <a:p>
            <a:r>
              <a:rPr lang="en-US" dirty="0"/>
              <a:t>(a) </a:t>
            </a:r>
            <a:r>
              <a:rPr lang="en-US" b="1" dirty="0"/>
              <a:t>Rs. 500,000 for each year of assessment, except that </a:t>
            </a:r>
            <a:r>
              <a:rPr lang="en-US" b="1" dirty="0" smtClean="0"/>
              <a:t>an individual </a:t>
            </a:r>
            <a:r>
              <a:rPr lang="en-US" dirty="0"/>
              <a:t>who is a trustee, receiver, executor or </a:t>
            </a:r>
            <a:r>
              <a:rPr lang="en-US" dirty="0" smtClean="0"/>
              <a:t>liquidator shall </a:t>
            </a:r>
            <a:r>
              <a:rPr lang="en-US" dirty="0"/>
              <a:t>not be entitled to deduct this personal relief as </a:t>
            </a:r>
            <a:r>
              <a:rPr lang="en-US" dirty="0" smtClean="0"/>
              <a:t>such trustee</a:t>
            </a:r>
            <a:r>
              <a:rPr lang="en-US" dirty="0"/>
              <a:t>, receiver, executor or liquidator, and the relief </a:t>
            </a:r>
            <a:r>
              <a:rPr lang="en-US" dirty="0" smtClean="0"/>
              <a:t>is not </a:t>
            </a:r>
            <a:r>
              <a:rPr lang="en-US" dirty="0"/>
              <a:t>available to be deducted against gains from </a:t>
            </a:r>
            <a:r>
              <a:rPr lang="en-US" dirty="0" smtClean="0"/>
              <a:t>the realisation </a:t>
            </a:r>
            <a:r>
              <a:rPr lang="en-US" dirty="0"/>
              <a:t>of investment assets;</a:t>
            </a:r>
          </a:p>
          <a:p>
            <a:r>
              <a:rPr lang="en-US" dirty="0"/>
              <a:t>(b) in the case of </a:t>
            </a:r>
            <a:r>
              <a:rPr lang="en-US" b="1" dirty="0"/>
              <a:t>an individual with income from employment</a:t>
            </a:r>
            <a:r>
              <a:rPr lang="en-US" b="1" dirty="0" smtClean="0"/>
              <a:t>, Rs</a:t>
            </a:r>
            <a:r>
              <a:rPr lang="en-US" b="1" dirty="0"/>
              <a:t>. 700,000</a:t>
            </a:r>
            <a:r>
              <a:rPr lang="en-US" dirty="0"/>
              <a:t> for each year of assessment, up to the total </a:t>
            </a:r>
            <a:r>
              <a:rPr lang="en-US" dirty="0" smtClean="0"/>
              <a:t>of the </a:t>
            </a:r>
            <a:r>
              <a:rPr lang="en-US" dirty="0"/>
              <a:t>individual’s income from employment for the year</a:t>
            </a:r>
            <a:r>
              <a:rPr lang="en-US" dirty="0" smtClean="0"/>
              <a:t>; </a:t>
            </a:r>
          </a:p>
          <a:p>
            <a:r>
              <a:rPr lang="en-US" dirty="0" smtClean="0"/>
              <a:t>(</a:t>
            </a:r>
            <a:r>
              <a:rPr lang="en-US" dirty="0"/>
              <a:t>c) in the case of </a:t>
            </a:r>
            <a:r>
              <a:rPr lang="en-US" b="1" dirty="0"/>
              <a:t>an individual with rental income from </a:t>
            </a:r>
            <a:r>
              <a:rPr lang="en-US" b="1" dirty="0" smtClean="0"/>
              <a:t>an investment </a:t>
            </a:r>
            <a:r>
              <a:rPr lang="en-US" b="1" dirty="0"/>
              <a:t>asset, an amount equal to 25 percent of </a:t>
            </a:r>
            <a:r>
              <a:rPr lang="en-US" b="1" dirty="0" smtClean="0"/>
              <a:t>the total </a:t>
            </a:r>
            <a:r>
              <a:rPr lang="en-US" b="1" dirty="0"/>
              <a:t>rental income </a:t>
            </a:r>
            <a:r>
              <a:rPr lang="en-US" dirty="0"/>
              <a:t>for the year of assessment, being </a:t>
            </a:r>
            <a:r>
              <a:rPr lang="en-US" dirty="0" smtClean="0"/>
              <a:t>a relief </a:t>
            </a:r>
            <a:r>
              <a:rPr lang="en-US" b="1" dirty="0"/>
              <a:t>for the repair, maintenance, and depreciation </a:t>
            </a:r>
            <a:r>
              <a:rPr lang="en-US" b="1" dirty="0" smtClean="0"/>
              <a:t>relating to </a:t>
            </a:r>
            <a:r>
              <a:rPr lang="en-US" b="1" dirty="0"/>
              <a:t>the investment asset</a:t>
            </a:r>
            <a:r>
              <a:rPr lang="en-US" dirty="0"/>
              <a:t>, but shall only be allowed to </a:t>
            </a:r>
            <a:r>
              <a:rPr lang="en-US" dirty="0" smtClean="0"/>
              <a:t>the extent </a:t>
            </a:r>
            <a:r>
              <a:rPr lang="en-US" dirty="0"/>
              <a:t>no deduction or cost is claimed for any </a:t>
            </a:r>
            <a:r>
              <a:rPr lang="en-US" dirty="0" smtClean="0"/>
              <a:t>actual expenditures </a:t>
            </a:r>
            <a:r>
              <a:rPr lang="en-US" dirty="0"/>
              <a:t>incurred by the taxpayer for the repair</a:t>
            </a:r>
            <a:r>
              <a:rPr lang="en-US" dirty="0" smtClean="0"/>
              <a:t>, maintenance</a:t>
            </a:r>
            <a:r>
              <a:rPr lang="en-US" dirty="0"/>
              <a:t>, and depreciation of the investment asset</a:t>
            </a:r>
            <a:r>
              <a:rPr lang="en-US" dirty="0" smtClean="0"/>
              <a:t>; </a:t>
            </a:r>
          </a:p>
          <a:p>
            <a:r>
              <a:rPr lang="en-US" dirty="0" smtClean="0"/>
              <a:t>(</a:t>
            </a:r>
            <a:r>
              <a:rPr lang="en-US" dirty="0"/>
              <a:t>d) in the case of </a:t>
            </a:r>
            <a:r>
              <a:rPr lang="en-US" b="1" dirty="0"/>
              <a:t>an individual who is a senior citizen in </a:t>
            </a:r>
            <a:r>
              <a:rPr lang="en-US" b="1" dirty="0" smtClean="0"/>
              <a:t>a year </a:t>
            </a:r>
            <a:r>
              <a:rPr lang="en-US" b="1" dirty="0"/>
              <a:t>with interest income derived from a </a:t>
            </a:r>
            <a:r>
              <a:rPr lang="en-US" b="1" dirty="0" smtClean="0"/>
              <a:t>financial institution</a:t>
            </a:r>
            <a:r>
              <a:rPr lang="en-US" b="1" dirty="0"/>
              <a:t>, Rs. 1,500,000 </a:t>
            </a:r>
            <a:r>
              <a:rPr lang="en-US" dirty="0"/>
              <a:t>for each year of assessment, </a:t>
            </a:r>
            <a:r>
              <a:rPr lang="en-US" dirty="0" smtClean="0"/>
              <a:t>up to </a:t>
            </a:r>
            <a:r>
              <a:rPr lang="en-US" dirty="0"/>
              <a:t>the total of the individual’s interest income for </a:t>
            </a:r>
            <a:r>
              <a:rPr lang="en-US" dirty="0" smtClean="0"/>
              <a:t>the year</a:t>
            </a:r>
            <a:r>
              <a:rPr lang="en-US" dirty="0"/>
              <a:t>.</a:t>
            </a:r>
          </a:p>
        </p:txBody>
      </p:sp>
      <p:sp>
        <p:nvSpPr>
          <p:cNvPr id="4" name="Slide Number Placeholder 3"/>
          <p:cNvSpPr>
            <a:spLocks noGrp="1"/>
          </p:cNvSpPr>
          <p:nvPr>
            <p:ph type="sldNum" sz="quarter" idx="4"/>
          </p:nvPr>
        </p:nvSpPr>
        <p:spPr/>
        <p:txBody>
          <a:bodyPr/>
          <a:lstStyle/>
          <a:p>
            <a:fld id="{016C0488-217C-405E-84A7-2C6B75A710C1}" type="slidenum">
              <a:rPr lang="en-US" smtClean="0"/>
              <a:pPr/>
              <a:t>12</a:t>
            </a:fld>
            <a:endParaRPr lang="en-US" dirty="0"/>
          </a:p>
        </p:txBody>
      </p:sp>
    </p:spTree>
    <p:extLst>
      <p:ext uri="{BB962C8B-B14F-4D97-AF65-F5344CB8AC3E}">
        <p14:creationId xmlns:p14="http://schemas.microsoft.com/office/powerpoint/2010/main" xmlns="" val="2889252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Amounts – Section 9 – Third Schedule</a:t>
            </a:r>
            <a:endParaRPr lang="en-US" dirty="0"/>
          </a:p>
        </p:txBody>
      </p:sp>
      <p:sp>
        <p:nvSpPr>
          <p:cNvPr id="3" name="Content Placeholder 2"/>
          <p:cNvSpPr>
            <a:spLocks noGrp="1"/>
          </p:cNvSpPr>
          <p:nvPr>
            <p:ph sz="quarter" idx="15"/>
          </p:nvPr>
        </p:nvSpPr>
        <p:spPr>
          <a:xfrm>
            <a:off x="711199" y="1094509"/>
            <a:ext cx="10954327" cy="5077692"/>
          </a:xfrm>
        </p:spPr>
        <p:txBody>
          <a:bodyPr/>
          <a:lstStyle/>
          <a:p>
            <a:r>
              <a:rPr lang="en-US" dirty="0">
                <a:solidFill>
                  <a:srgbClr val="FF0000"/>
                </a:solidFill>
              </a:rPr>
              <a:t>(a) the employment income of the President;</a:t>
            </a:r>
          </a:p>
          <a:p>
            <a:r>
              <a:rPr lang="en-US" dirty="0">
                <a:solidFill>
                  <a:srgbClr val="FF0000"/>
                </a:solidFill>
              </a:rPr>
              <a:t>(b) amounts derived by –</a:t>
            </a:r>
          </a:p>
          <a:p>
            <a:pPr marL="548640" lvl="3" indent="0">
              <a:buNone/>
            </a:pPr>
            <a:r>
              <a:rPr lang="en-US" dirty="0">
                <a:solidFill>
                  <a:srgbClr val="FF0000"/>
                </a:solidFill>
              </a:rPr>
              <a:t>(i) the Government of Sri Lanka or a local authority</a:t>
            </a:r>
            <a:r>
              <a:rPr lang="en-US" dirty="0" smtClean="0">
                <a:solidFill>
                  <a:srgbClr val="FF0000"/>
                </a:solidFill>
              </a:rPr>
              <a:t>, including </a:t>
            </a:r>
            <a:r>
              <a:rPr lang="en-US" dirty="0">
                <a:solidFill>
                  <a:srgbClr val="FF0000"/>
                </a:solidFill>
              </a:rPr>
              <a:t>any Government department;</a:t>
            </a:r>
          </a:p>
          <a:p>
            <a:pPr marL="548640" lvl="3" indent="0">
              <a:buNone/>
            </a:pPr>
            <a:r>
              <a:rPr lang="en-US" dirty="0">
                <a:solidFill>
                  <a:srgbClr val="FF0000"/>
                </a:solidFill>
              </a:rPr>
              <a:t>(ii) the Central Bank of Sri Lanka, including </a:t>
            </a:r>
            <a:r>
              <a:rPr lang="en-US" dirty="0" smtClean="0">
                <a:solidFill>
                  <a:srgbClr val="FF0000"/>
                </a:solidFill>
              </a:rPr>
              <a:t>the Monetary </a:t>
            </a:r>
            <a:r>
              <a:rPr lang="en-US" dirty="0">
                <a:solidFill>
                  <a:srgbClr val="FF0000"/>
                </a:solidFill>
              </a:rPr>
              <a:t>Board;</a:t>
            </a:r>
          </a:p>
          <a:p>
            <a:pPr marL="548640" lvl="3" indent="0">
              <a:buNone/>
            </a:pPr>
            <a:r>
              <a:rPr lang="en-US" dirty="0">
                <a:solidFill>
                  <a:srgbClr val="FF0000"/>
                </a:solidFill>
              </a:rPr>
              <a:t>(iii) a university, Government assisted school, </a:t>
            </a:r>
            <a:r>
              <a:rPr lang="en-US" dirty="0" smtClean="0">
                <a:solidFill>
                  <a:srgbClr val="FF0000"/>
                </a:solidFill>
              </a:rPr>
              <a:t>cooperative society</a:t>
            </a:r>
            <a:r>
              <a:rPr lang="en-US" dirty="0">
                <a:solidFill>
                  <a:srgbClr val="FF0000"/>
                </a:solidFill>
              </a:rPr>
              <a:t>, approved by the Minister by </a:t>
            </a:r>
            <a:r>
              <a:rPr lang="en-US" dirty="0" smtClean="0">
                <a:solidFill>
                  <a:srgbClr val="FF0000"/>
                </a:solidFill>
              </a:rPr>
              <a:t>order published </a:t>
            </a:r>
            <a:r>
              <a:rPr lang="en-US" dirty="0">
                <a:solidFill>
                  <a:srgbClr val="FF0000"/>
                </a:solidFill>
              </a:rPr>
              <a:t>in gazette;</a:t>
            </a:r>
          </a:p>
          <a:p>
            <a:pPr marL="548640" lvl="3" indent="0">
              <a:buNone/>
            </a:pPr>
            <a:r>
              <a:rPr lang="en-US" dirty="0">
                <a:solidFill>
                  <a:srgbClr val="FF0000"/>
                </a:solidFill>
              </a:rPr>
              <a:t>(iv) the Government of a foreign country or </a:t>
            </a:r>
            <a:r>
              <a:rPr lang="en-US" dirty="0" smtClean="0">
                <a:solidFill>
                  <a:srgbClr val="FF0000"/>
                </a:solidFill>
              </a:rPr>
              <a:t>foreign territory </a:t>
            </a:r>
            <a:r>
              <a:rPr lang="en-US" dirty="0">
                <a:solidFill>
                  <a:srgbClr val="FF0000"/>
                </a:solidFill>
              </a:rPr>
              <a:t>to the extent specified under a </a:t>
            </a:r>
            <a:r>
              <a:rPr lang="en-US" dirty="0" smtClean="0">
                <a:solidFill>
                  <a:srgbClr val="FF0000"/>
                </a:solidFill>
              </a:rPr>
              <a:t>diplomatic immunities </a:t>
            </a:r>
            <a:r>
              <a:rPr lang="en-US" dirty="0">
                <a:solidFill>
                  <a:srgbClr val="FF0000"/>
                </a:solidFill>
              </a:rPr>
              <a:t>law or a similar law;</a:t>
            </a:r>
          </a:p>
          <a:p>
            <a:pPr marL="548640" lvl="3" indent="0">
              <a:buNone/>
            </a:pPr>
            <a:r>
              <a:rPr lang="en-US" dirty="0">
                <a:solidFill>
                  <a:srgbClr val="FF0000"/>
                </a:solidFill>
              </a:rPr>
              <a:t>(v) an international organisation to the extent </a:t>
            </a:r>
            <a:r>
              <a:rPr lang="en-US" dirty="0" smtClean="0">
                <a:solidFill>
                  <a:srgbClr val="FF0000"/>
                </a:solidFill>
              </a:rPr>
              <a:t>specified under a </a:t>
            </a:r>
            <a:r>
              <a:rPr lang="en-US" dirty="0">
                <a:solidFill>
                  <a:srgbClr val="FF0000"/>
                </a:solidFill>
              </a:rPr>
              <a:t>diplomatic immunities law or a similar </a:t>
            </a:r>
            <a:r>
              <a:rPr lang="en-US" dirty="0" smtClean="0">
                <a:solidFill>
                  <a:srgbClr val="FF0000"/>
                </a:solidFill>
              </a:rPr>
              <a:t>law or </a:t>
            </a:r>
            <a:r>
              <a:rPr lang="en-US" dirty="0">
                <a:solidFill>
                  <a:srgbClr val="FF0000"/>
                </a:solidFill>
              </a:rPr>
              <a:t>an agreement between the organisation and </a:t>
            </a:r>
            <a:r>
              <a:rPr lang="en-US" dirty="0" smtClean="0">
                <a:solidFill>
                  <a:srgbClr val="FF0000"/>
                </a:solidFill>
              </a:rPr>
              <a:t>the Government </a:t>
            </a:r>
            <a:r>
              <a:rPr lang="en-US" dirty="0">
                <a:solidFill>
                  <a:srgbClr val="FF0000"/>
                </a:solidFill>
              </a:rPr>
              <a:t>of Sri Lanka, provided that </a:t>
            </a:r>
            <a:r>
              <a:rPr lang="en-US" dirty="0" smtClean="0">
                <a:solidFill>
                  <a:srgbClr val="FF0000"/>
                </a:solidFill>
              </a:rPr>
              <a:t>the exemption </a:t>
            </a:r>
            <a:r>
              <a:rPr lang="en-US" dirty="0">
                <a:solidFill>
                  <a:srgbClr val="FF0000"/>
                </a:solidFill>
              </a:rPr>
              <a:t>provided under the agreement shall </a:t>
            </a:r>
            <a:r>
              <a:rPr lang="en-US" dirty="0" smtClean="0">
                <a:solidFill>
                  <a:srgbClr val="FF0000"/>
                </a:solidFill>
              </a:rPr>
              <a:t>be broader </a:t>
            </a:r>
            <a:r>
              <a:rPr lang="en-US" dirty="0">
                <a:solidFill>
                  <a:srgbClr val="FF0000"/>
                </a:solidFill>
              </a:rPr>
              <a:t>than that provided under </a:t>
            </a:r>
            <a:r>
              <a:rPr lang="en-US" dirty="0" smtClean="0">
                <a:solidFill>
                  <a:srgbClr val="FF0000"/>
                </a:solidFill>
              </a:rPr>
              <a:t>diplomatic immunities </a:t>
            </a:r>
            <a:r>
              <a:rPr lang="en-US" dirty="0">
                <a:solidFill>
                  <a:srgbClr val="FF0000"/>
                </a:solidFill>
              </a:rPr>
              <a:t>law or a similar law;</a:t>
            </a:r>
          </a:p>
          <a:p>
            <a:r>
              <a:rPr lang="en-US" dirty="0"/>
              <a:t>(c) capital sums paid to a person as compensation or a </a:t>
            </a:r>
            <a:r>
              <a:rPr lang="en-US" dirty="0" smtClean="0"/>
              <a:t>gratuity in </a:t>
            </a:r>
            <a:r>
              <a:rPr lang="en-US" dirty="0"/>
              <a:t>relation to –</a:t>
            </a:r>
          </a:p>
          <a:p>
            <a:r>
              <a:rPr lang="en-US" dirty="0"/>
              <a:t>(i) personal injuries suffered by the person; or</a:t>
            </a:r>
          </a:p>
          <a:p>
            <a:r>
              <a:rPr lang="en-US" dirty="0"/>
              <a:t>(ii) the death of another person</a:t>
            </a:r>
            <a:r>
              <a:rPr lang="en-US" dirty="0" smtClean="0"/>
              <a:t>;</a:t>
            </a:r>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13</a:t>
            </a:fld>
            <a:endParaRPr lang="en-US" dirty="0"/>
          </a:p>
        </p:txBody>
      </p:sp>
    </p:spTree>
    <p:extLst>
      <p:ext uri="{BB962C8B-B14F-4D97-AF65-F5344CB8AC3E}">
        <p14:creationId xmlns:p14="http://schemas.microsoft.com/office/powerpoint/2010/main" xmlns="" val="24543389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Amounts – Section </a:t>
            </a:r>
            <a:r>
              <a:rPr lang="en-US" dirty="0"/>
              <a:t>9 – Third Schedule</a:t>
            </a:r>
          </a:p>
        </p:txBody>
      </p:sp>
      <p:sp>
        <p:nvSpPr>
          <p:cNvPr id="3" name="Content Placeholder 2"/>
          <p:cNvSpPr>
            <a:spLocks noGrp="1"/>
          </p:cNvSpPr>
          <p:nvPr>
            <p:ph sz="quarter" idx="15"/>
          </p:nvPr>
        </p:nvSpPr>
        <p:spPr>
          <a:xfrm>
            <a:off x="711199" y="1731817"/>
            <a:ext cx="10954327" cy="4440383"/>
          </a:xfrm>
        </p:spPr>
        <p:txBody>
          <a:bodyPr/>
          <a:lstStyle/>
          <a:p>
            <a:r>
              <a:rPr lang="en-US" dirty="0"/>
              <a:t>(d) the pension of a person where the pension income is </a:t>
            </a:r>
            <a:r>
              <a:rPr lang="en-US" dirty="0" smtClean="0"/>
              <a:t>paid by </a:t>
            </a:r>
            <a:r>
              <a:rPr lang="en-US" dirty="0"/>
              <a:t>the Government of Sri Lanka or a department of </a:t>
            </a:r>
            <a:r>
              <a:rPr lang="en-US" dirty="0" smtClean="0"/>
              <a:t>the Government </a:t>
            </a:r>
            <a:r>
              <a:rPr lang="en-US" dirty="0"/>
              <a:t>of Sri Lanka;</a:t>
            </a:r>
          </a:p>
          <a:p>
            <a:r>
              <a:rPr lang="en-US" dirty="0"/>
              <a:t>(e) an amount paid to an employee at the time of </a:t>
            </a:r>
            <a:r>
              <a:rPr lang="en-US" dirty="0" smtClean="0"/>
              <a:t>retirement from </a:t>
            </a:r>
            <a:r>
              <a:rPr lang="en-US" dirty="0"/>
              <a:t>any provident or pension fund or the </a:t>
            </a:r>
            <a:r>
              <a:rPr lang="en-US" dirty="0" smtClean="0"/>
              <a:t>Employees Trust </a:t>
            </a:r>
            <a:r>
              <a:rPr lang="en-US" dirty="0"/>
              <a:t>Fund established by the Employees Trust Fund Act</a:t>
            </a:r>
            <a:r>
              <a:rPr lang="en-US" dirty="0" smtClean="0"/>
              <a:t>, No.46 </a:t>
            </a:r>
            <a:r>
              <a:rPr lang="en-US" dirty="0"/>
              <a:t>of 1980, as represents income derived by that fund</a:t>
            </a:r>
            <a:r>
              <a:rPr lang="en-US" dirty="0" smtClean="0"/>
              <a:t>, for </a:t>
            </a:r>
            <a:r>
              <a:rPr lang="en-US" dirty="0"/>
              <a:t>any period commencing on or after April 1, 1987</a:t>
            </a:r>
            <a:r>
              <a:rPr lang="en-US" dirty="0" smtClean="0"/>
              <a:t>, from </a:t>
            </a:r>
            <a:r>
              <a:rPr lang="en-US" dirty="0"/>
              <a:t>investments made by it</a:t>
            </a:r>
            <a:r>
              <a:rPr lang="en-US" dirty="0" smtClean="0"/>
              <a:t>;</a:t>
            </a:r>
          </a:p>
          <a:p>
            <a:r>
              <a:rPr lang="en-US" dirty="0"/>
              <a:t>(f) the income of an individual entitled to privileges to </a:t>
            </a:r>
            <a:r>
              <a:rPr lang="en-US" dirty="0" smtClean="0"/>
              <a:t>the extent </a:t>
            </a:r>
            <a:r>
              <a:rPr lang="en-US" dirty="0"/>
              <a:t>provided for by –</a:t>
            </a:r>
          </a:p>
          <a:p>
            <a:pPr marL="548640" lvl="3" indent="0">
              <a:buNone/>
            </a:pPr>
            <a:r>
              <a:rPr lang="en-US" dirty="0"/>
              <a:t>(i) a diplomatic immunities law or a similar law</a:t>
            </a:r>
            <a:r>
              <a:rPr lang="en-US" dirty="0" smtClean="0"/>
              <a:t>; </a:t>
            </a:r>
            <a:endParaRPr lang="en-US" dirty="0"/>
          </a:p>
          <a:p>
            <a:pPr marL="548640" lvl="3" indent="0">
              <a:buNone/>
            </a:pPr>
            <a:r>
              <a:rPr lang="en-US" dirty="0"/>
              <a:t>(ii) an Act giving effect to the Convention on </a:t>
            </a:r>
            <a:r>
              <a:rPr lang="en-US" dirty="0" smtClean="0"/>
              <a:t>the Privileges </a:t>
            </a:r>
            <a:r>
              <a:rPr lang="en-US" dirty="0"/>
              <a:t>and Immunities of the United Nations </a:t>
            </a:r>
            <a:r>
              <a:rPr lang="en-US" dirty="0" smtClean="0"/>
              <a:t>and the </a:t>
            </a:r>
            <a:r>
              <a:rPr lang="en-US" dirty="0"/>
              <a:t>Convention on the Privileges and Immunities </a:t>
            </a:r>
            <a:r>
              <a:rPr lang="en-US" dirty="0" smtClean="0"/>
              <a:t>of the </a:t>
            </a:r>
            <a:r>
              <a:rPr lang="en-US" dirty="0"/>
              <a:t>Specialised Agencies of the United Nations; or</a:t>
            </a:r>
          </a:p>
          <a:p>
            <a:pPr marL="548640" lvl="3" indent="0">
              <a:buNone/>
            </a:pPr>
            <a:r>
              <a:rPr lang="en-US" dirty="0"/>
              <a:t>(iii) regulations made under this Act relating to </a:t>
            </a:r>
            <a:r>
              <a:rPr lang="en-US" dirty="0" smtClean="0"/>
              <a:t>an international </a:t>
            </a:r>
            <a:r>
              <a:rPr lang="en-US" dirty="0"/>
              <a:t>organisation, or a law or Act </a:t>
            </a:r>
            <a:r>
              <a:rPr lang="en-US" dirty="0" smtClean="0"/>
              <a:t>referred to </a:t>
            </a:r>
            <a:r>
              <a:rPr lang="en-US" dirty="0"/>
              <a:t>in subparagraph (i) or (ii</a:t>
            </a:r>
            <a:r>
              <a:rPr lang="en-US" dirty="0" smtClean="0"/>
              <a:t>);</a:t>
            </a:r>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14</a:t>
            </a:fld>
            <a:endParaRPr lang="en-US" dirty="0"/>
          </a:p>
        </p:txBody>
      </p:sp>
    </p:spTree>
    <p:extLst>
      <p:ext uri="{BB962C8B-B14F-4D97-AF65-F5344CB8AC3E}">
        <p14:creationId xmlns:p14="http://schemas.microsoft.com/office/powerpoint/2010/main" xmlns="" val="432487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Amounts – Section </a:t>
            </a:r>
            <a:r>
              <a:rPr lang="en-US" dirty="0"/>
              <a:t>9 – Third Schedule</a:t>
            </a:r>
          </a:p>
        </p:txBody>
      </p:sp>
      <p:sp>
        <p:nvSpPr>
          <p:cNvPr id="3" name="Content Placeholder 2"/>
          <p:cNvSpPr>
            <a:spLocks noGrp="1"/>
          </p:cNvSpPr>
          <p:nvPr>
            <p:ph sz="quarter" idx="15"/>
          </p:nvPr>
        </p:nvSpPr>
        <p:spPr>
          <a:xfrm>
            <a:off x="618836" y="1177635"/>
            <a:ext cx="10954327" cy="4800601"/>
          </a:xfrm>
        </p:spPr>
        <p:txBody>
          <a:bodyPr/>
          <a:lstStyle/>
          <a:p>
            <a:r>
              <a:rPr lang="en-US" dirty="0" smtClean="0"/>
              <a:t>(</a:t>
            </a:r>
            <a:r>
              <a:rPr lang="en-US" dirty="0"/>
              <a:t>g) a gain made by a resident individual from the realisation </a:t>
            </a:r>
            <a:r>
              <a:rPr lang="en-US" dirty="0" smtClean="0"/>
              <a:t>of an </a:t>
            </a:r>
            <a:r>
              <a:rPr lang="en-US" dirty="0"/>
              <a:t>investment asset that does not exceed Rs. 50,000 </a:t>
            </a:r>
            <a:r>
              <a:rPr lang="en-US" dirty="0" smtClean="0"/>
              <a:t>and where </a:t>
            </a:r>
            <a:r>
              <a:rPr lang="en-US" dirty="0"/>
              <a:t>the total gains made by the resident individual </a:t>
            </a:r>
            <a:r>
              <a:rPr lang="en-US" dirty="0" smtClean="0"/>
              <a:t>from the </a:t>
            </a:r>
            <a:r>
              <a:rPr lang="en-US" dirty="0"/>
              <a:t>realisation of investment assets in the year of </a:t>
            </a:r>
            <a:r>
              <a:rPr lang="en-US" dirty="0" smtClean="0"/>
              <a:t>assessment do </a:t>
            </a:r>
            <a:r>
              <a:rPr lang="en-US" dirty="0"/>
              <a:t>not exceed Rs. 600,000, except –</a:t>
            </a:r>
          </a:p>
          <a:p>
            <a:pPr marL="788670" lvl="2" indent="-514350">
              <a:buAutoNum type="romanLcParenBoth"/>
            </a:pPr>
            <a:r>
              <a:rPr lang="en-US" dirty="0" smtClean="0"/>
              <a:t>where </a:t>
            </a:r>
            <a:r>
              <a:rPr lang="en-US" dirty="0"/>
              <a:t>the Commissioner-General is satisfied that </a:t>
            </a:r>
            <a:r>
              <a:rPr lang="en-US" dirty="0" smtClean="0"/>
              <a:t>an investment </a:t>
            </a:r>
            <a:r>
              <a:rPr lang="en-US" dirty="0"/>
              <a:t>asset has been realised in two or </a:t>
            </a:r>
            <a:r>
              <a:rPr lang="en-US" dirty="0" smtClean="0"/>
              <a:t>more parts </a:t>
            </a:r>
            <a:r>
              <a:rPr lang="en-US" dirty="0"/>
              <a:t>for the purpose of taking advantage of </a:t>
            </a:r>
            <a:r>
              <a:rPr lang="en-US" dirty="0" smtClean="0"/>
              <a:t>this paragraph</a:t>
            </a:r>
            <a:r>
              <a:rPr lang="en-US" dirty="0"/>
              <a:t>, any gain arising from the </a:t>
            </a:r>
            <a:r>
              <a:rPr lang="en-US" dirty="0" smtClean="0"/>
              <a:t>realisations shall </a:t>
            </a:r>
            <a:r>
              <a:rPr lang="en-US" dirty="0"/>
              <a:t>be exempt under this paragraph only if </a:t>
            </a:r>
            <a:r>
              <a:rPr lang="en-US" dirty="0" smtClean="0"/>
              <a:t>the total </a:t>
            </a:r>
            <a:r>
              <a:rPr lang="en-US" dirty="0"/>
              <a:t>gain from the realisation of all parts does </a:t>
            </a:r>
            <a:r>
              <a:rPr lang="en-US" dirty="0" smtClean="0"/>
              <a:t>not exceed </a:t>
            </a:r>
            <a:r>
              <a:rPr lang="en-US" dirty="0"/>
              <a:t>Rs. 50,000and the total gains made by </a:t>
            </a:r>
            <a:r>
              <a:rPr lang="en-US" dirty="0" smtClean="0"/>
              <a:t>the resident </a:t>
            </a:r>
            <a:r>
              <a:rPr lang="en-US" dirty="0"/>
              <a:t>individual from the realisation of </a:t>
            </a:r>
            <a:r>
              <a:rPr lang="en-US" dirty="0" smtClean="0"/>
              <a:t>investment assets </a:t>
            </a:r>
            <a:r>
              <a:rPr lang="en-US" dirty="0"/>
              <a:t>in the year of assessment do not exceed Rs</a:t>
            </a:r>
            <a:r>
              <a:rPr lang="en-US" dirty="0" smtClean="0"/>
              <a:t>. 600,000;</a:t>
            </a:r>
          </a:p>
          <a:p>
            <a:pPr marL="788670" lvl="2" indent="-514350">
              <a:buAutoNum type="romanLcParenBoth"/>
            </a:pPr>
            <a:r>
              <a:rPr lang="en-US" dirty="0" smtClean="0"/>
              <a:t>in </a:t>
            </a:r>
            <a:r>
              <a:rPr lang="en-US" dirty="0"/>
              <a:t>the case of the realisation of an investment </a:t>
            </a:r>
            <a:r>
              <a:rPr lang="en-US" dirty="0" smtClean="0"/>
              <a:t>asset that </a:t>
            </a:r>
            <a:r>
              <a:rPr lang="en-US" dirty="0"/>
              <a:t>is jointly owned, this paragraph applies only </a:t>
            </a:r>
            <a:r>
              <a:rPr lang="en-US" dirty="0" smtClean="0"/>
              <a:t>if the </a:t>
            </a:r>
            <a:r>
              <a:rPr lang="en-US" dirty="0"/>
              <a:t>total gain made by all owners of the </a:t>
            </a:r>
            <a:r>
              <a:rPr lang="en-US" dirty="0" smtClean="0"/>
              <a:t>investment asset </a:t>
            </a:r>
            <a:r>
              <a:rPr lang="en-US" dirty="0"/>
              <a:t>on realisation of the asset does not exceed Rs</a:t>
            </a:r>
            <a:r>
              <a:rPr lang="en-US" dirty="0" smtClean="0"/>
              <a:t>. 50,000and </a:t>
            </a:r>
            <a:r>
              <a:rPr lang="en-US" dirty="0"/>
              <a:t>the total gains made by the </a:t>
            </a:r>
            <a:r>
              <a:rPr lang="en-US" dirty="0" smtClean="0"/>
              <a:t>resident individual </a:t>
            </a:r>
            <a:r>
              <a:rPr lang="en-US" dirty="0"/>
              <a:t>in the year of assessment do not </a:t>
            </a:r>
            <a:r>
              <a:rPr lang="en-US" dirty="0" smtClean="0"/>
              <a:t>exceed Rs</a:t>
            </a:r>
            <a:r>
              <a:rPr lang="en-US" dirty="0"/>
              <a:t>. 600,000;</a:t>
            </a:r>
          </a:p>
          <a:p>
            <a:pPr indent="0"/>
            <a:r>
              <a:rPr lang="en-US" dirty="0"/>
              <a:t>(h) a gain made by a resident individual on the realisation </a:t>
            </a:r>
            <a:r>
              <a:rPr lang="en-US" dirty="0" smtClean="0"/>
              <a:t>of the individual's principal </a:t>
            </a:r>
            <a:r>
              <a:rPr lang="en-US" dirty="0"/>
              <a:t>place of residence, provided </a:t>
            </a:r>
            <a:r>
              <a:rPr lang="en-US" dirty="0" smtClean="0"/>
              <a:t>it has </a:t>
            </a:r>
            <a:r>
              <a:rPr lang="en-US" dirty="0"/>
              <a:t>been owned by the individual continuously for </a:t>
            </a:r>
            <a:r>
              <a:rPr lang="en-US" dirty="0" smtClean="0"/>
              <a:t>the three </a:t>
            </a:r>
            <a:r>
              <a:rPr lang="en-US" dirty="0"/>
              <a:t>years before being realised and lived in by </a:t>
            </a:r>
            <a:r>
              <a:rPr lang="en-US" dirty="0" smtClean="0"/>
              <a:t>the individual </a:t>
            </a:r>
            <a:r>
              <a:rPr lang="en-US" dirty="0"/>
              <a:t>for at least two of those three years (</a:t>
            </a:r>
            <a:r>
              <a:rPr lang="en-US" dirty="0" smtClean="0"/>
              <a:t>calculated on </a:t>
            </a:r>
            <a:r>
              <a:rPr lang="en-US" dirty="0"/>
              <a:t>a daily basis</a:t>
            </a:r>
            <a:r>
              <a:rPr lang="en-US" dirty="0" smtClean="0"/>
              <a:t>);</a:t>
            </a:r>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15</a:t>
            </a:fld>
            <a:endParaRPr lang="en-US" dirty="0"/>
          </a:p>
        </p:txBody>
      </p:sp>
    </p:spTree>
    <p:extLst>
      <p:ext uri="{BB962C8B-B14F-4D97-AF65-F5344CB8AC3E}">
        <p14:creationId xmlns:p14="http://schemas.microsoft.com/office/powerpoint/2010/main" xmlns="" val="2006446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Amounts – Section </a:t>
            </a:r>
            <a:r>
              <a:rPr lang="en-US" dirty="0"/>
              <a:t>9 – Third Schedule</a:t>
            </a:r>
          </a:p>
        </p:txBody>
      </p:sp>
      <p:sp>
        <p:nvSpPr>
          <p:cNvPr id="3" name="Content Placeholder 2"/>
          <p:cNvSpPr>
            <a:spLocks noGrp="1"/>
          </p:cNvSpPr>
          <p:nvPr>
            <p:ph sz="quarter" idx="15"/>
          </p:nvPr>
        </p:nvSpPr>
        <p:spPr>
          <a:xfrm>
            <a:off x="618836" y="1177635"/>
            <a:ext cx="10954327" cy="4800601"/>
          </a:xfrm>
        </p:spPr>
        <p:txBody>
          <a:bodyPr/>
          <a:lstStyle/>
          <a:p>
            <a:pPr indent="0"/>
            <a:r>
              <a:rPr lang="en-US" dirty="0" smtClean="0"/>
              <a:t>(i) a </a:t>
            </a:r>
            <a:r>
              <a:rPr lang="en-US" dirty="0"/>
              <a:t>gain made on realisation of an investment asset </a:t>
            </a:r>
            <a:r>
              <a:rPr lang="en-US" dirty="0" smtClean="0"/>
              <a:t>consisting of </a:t>
            </a:r>
            <a:r>
              <a:rPr lang="en-US" dirty="0"/>
              <a:t>shares quoted in any official list published by any </a:t>
            </a:r>
            <a:r>
              <a:rPr lang="en-US" dirty="0" smtClean="0"/>
              <a:t>stock exchange </a:t>
            </a:r>
            <a:r>
              <a:rPr lang="en-US" dirty="0"/>
              <a:t>licensed by the Securities and </a:t>
            </a:r>
            <a:r>
              <a:rPr lang="en-US" dirty="0" smtClean="0"/>
              <a:t>Exchange Commission </a:t>
            </a:r>
            <a:r>
              <a:rPr lang="en-US" dirty="0"/>
              <a:t>of Sri </a:t>
            </a:r>
            <a:r>
              <a:rPr lang="en-US" dirty="0" smtClean="0"/>
              <a:t>Lanka</a:t>
            </a:r>
          </a:p>
          <a:p>
            <a:pPr indent="0"/>
            <a:r>
              <a:rPr lang="en-US" dirty="0">
                <a:solidFill>
                  <a:srgbClr val="FF0000"/>
                </a:solidFill>
              </a:rPr>
              <a:t>(j) the interest derived by a charitable institution, where it </a:t>
            </a:r>
            <a:r>
              <a:rPr lang="en-US" dirty="0" smtClean="0">
                <a:solidFill>
                  <a:srgbClr val="FF0000"/>
                </a:solidFill>
              </a:rPr>
              <a:t>is proved </a:t>
            </a:r>
            <a:r>
              <a:rPr lang="en-US" dirty="0">
                <a:solidFill>
                  <a:srgbClr val="FF0000"/>
                </a:solidFill>
              </a:rPr>
              <a:t>to the satisfaction of the </a:t>
            </a:r>
            <a:r>
              <a:rPr lang="en-US" dirty="0" smtClean="0">
                <a:solidFill>
                  <a:srgbClr val="FF0000"/>
                </a:solidFill>
              </a:rPr>
              <a:t>Commissioner-General that </a:t>
            </a:r>
            <a:r>
              <a:rPr lang="en-US" dirty="0">
                <a:solidFill>
                  <a:srgbClr val="FF0000"/>
                </a:solidFill>
              </a:rPr>
              <a:t>such interest is applied solely for the purpose </a:t>
            </a:r>
            <a:r>
              <a:rPr lang="en-US" dirty="0" smtClean="0">
                <a:solidFill>
                  <a:srgbClr val="FF0000"/>
                </a:solidFill>
              </a:rPr>
              <a:t>of providing </a:t>
            </a:r>
            <a:r>
              <a:rPr lang="en-US" dirty="0">
                <a:solidFill>
                  <a:srgbClr val="FF0000"/>
                </a:solidFill>
              </a:rPr>
              <a:t>care to children, the elderly or the disabled in </a:t>
            </a:r>
            <a:r>
              <a:rPr lang="en-US" dirty="0" smtClean="0">
                <a:solidFill>
                  <a:srgbClr val="FF0000"/>
                </a:solidFill>
              </a:rPr>
              <a:t>a home </a:t>
            </a:r>
            <a:r>
              <a:rPr lang="en-US" dirty="0">
                <a:solidFill>
                  <a:srgbClr val="FF0000"/>
                </a:solidFill>
              </a:rPr>
              <a:t>maintained by such charitable institution;</a:t>
            </a:r>
          </a:p>
          <a:p>
            <a:pPr indent="0"/>
            <a:r>
              <a:rPr lang="en-US" dirty="0"/>
              <a:t>(k) any prize received by a person as an award made by </a:t>
            </a:r>
            <a:r>
              <a:rPr lang="en-US" dirty="0" smtClean="0"/>
              <a:t>the President </a:t>
            </a:r>
            <a:r>
              <a:rPr lang="en-US" dirty="0"/>
              <a:t>of the Republic of Sri Lanka or by the </a:t>
            </a:r>
            <a:r>
              <a:rPr lang="en-US" dirty="0" smtClean="0"/>
              <a:t>Government in </a:t>
            </a:r>
            <a:r>
              <a:rPr lang="en-US" dirty="0"/>
              <a:t>recognition of an invention created, or any </a:t>
            </a:r>
            <a:r>
              <a:rPr lang="en-US" dirty="0" smtClean="0"/>
              <a:t>research undertaken</a:t>
            </a:r>
            <a:r>
              <a:rPr lang="en-US" dirty="0"/>
              <a:t>, by such person;</a:t>
            </a:r>
          </a:p>
          <a:p>
            <a:pPr indent="0"/>
            <a:r>
              <a:rPr lang="en-US" dirty="0"/>
              <a:t>(l) any sum received by a person from the President’s </a:t>
            </a:r>
            <a:r>
              <a:rPr lang="en-US" dirty="0" smtClean="0"/>
              <a:t>Fund established </a:t>
            </a:r>
            <a:r>
              <a:rPr lang="en-US" dirty="0"/>
              <a:t>by the President’s Fund Act, No. 7 of 1978 </a:t>
            </a:r>
            <a:r>
              <a:rPr lang="en-US" dirty="0" smtClean="0"/>
              <a:t>or National </a:t>
            </a:r>
            <a:r>
              <a:rPr lang="en-US" dirty="0"/>
              <a:t>Defence Fund established by the National </a:t>
            </a:r>
            <a:r>
              <a:rPr lang="en-US" dirty="0" smtClean="0"/>
              <a:t>Defence Fund </a:t>
            </a:r>
            <a:r>
              <a:rPr lang="en-US" dirty="0"/>
              <a:t>Act, No. 9 of 1985;</a:t>
            </a:r>
          </a:p>
          <a:p>
            <a:pPr indent="0"/>
            <a:r>
              <a:rPr lang="en-US" dirty="0">
                <a:solidFill>
                  <a:srgbClr val="FF0000"/>
                </a:solidFill>
              </a:rPr>
              <a:t>(m) an amount equal to the interest or the discount paid </a:t>
            </a:r>
            <a:r>
              <a:rPr lang="en-US" dirty="0" smtClean="0">
                <a:solidFill>
                  <a:srgbClr val="FF0000"/>
                </a:solidFill>
              </a:rPr>
              <a:t>or allowed</a:t>
            </a:r>
            <a:r>
              <a:rPr lang="en-US" dirty="0">
                <a:solidFill>
                  <a:srgbClr val="FF0000"/>
                </a:solidFill>
              </a:rPr>
              <a:t>, as the case may be, to any non-resident person </a:t>
            </a:r>
            <a:r>
              <a:rPr lang="en-US" dirty="0" smtClean="0">
                <a:solidFill>
                  <a:srgbClr val="FF0000"/>
                </a:solidFill>
              </a:rPr>
              <a:t>or to </a:t>
            </a:r>
            <a:r>
              <a:rPr lang="en-US" dirty="0">
                <a:solidFill>
                  <a:srgbClr val="FF0000"/>
                </a:solidFill>
              </a:rPr>
              <a:t>any licensed commercial bank in Sri Lanka, by the </a:t>
            </a:r>
            <a:r>
              <a:rPr lang="en-US" dirty="0" smtClean="0">
                <a:solidFill>
                  <a:srgbClr val="FF0000"/>
                </a:solidFill>
              </a:rPr>
              <a:t>issuer of </a:t>
            </a:r>
            <a:r>
              <a:rPr lang="en-US" dirty="0">
                <a:solidFill>
                  <a:srgbClr val="FF0000"/>
                </a:solidFill>
              </a:rPr>
              <a:t>any sovereign bond denominated in foreign currency</a:t>
            </a:r>
            <a:r>
              <a:rPr lang="en-US" dirty="0" smtClean="0">
                <a:solidFill>
                  <a:srgbClr val="FF0000"/>
                </a:solidFill>
              </a:rPr>
              <a:t>, issued </a:t>
            </a:r>
            <a:r>
              <a:rPr lang="en-US" dirty="0">
                <a:solidFill>
                  <a:srgbClr val="FF0000"/>
                </a:solidFill>
              </a:rPr>
              <a:t>on or after October 21, 2008, by or on behalf of </a:t>
            </a:r>
            <a:r>
              <a:rPr lang="en-US" dirty="0" smtClean="0">
                <a:solidFill>
                  <a:srgbClr val="FF0000"/>
                </a:solidFill>
              </a:rPr>
              <a:t>the Government </a:t>
            </a:r>
            <a:r>
              <a:rPr lang="en-US" dirty="0">
                <a:solidFill>
                  <a:srgbClr val="FF0000"/>
                </a:solidFill>
              </a:rPr>
              <a:t>of Sri Lanka;</a:t>
            </a:r>
          </a:p>
        </p:txBody>
      </p:sp>
      <p:sp>
        <p:nvSpPr>
          <p:cNvPr id="4" name="Slide Number Placeholder 3"/>
          <p:cNvSpPr>
            <a:spLocks noGrp="1"/>
          </p:cNvSpPr>
          <p:nvPr>
            <p:ph type="sldNum" sz="quarter" idx="4"/>
          </p:nvPr>
        </p:nvSpPr>
        <p:spPr/>
        <p:txBody>
          <a:bodyPr/>
          <a:lstStyle/>
          <a:p>
            <a:fld id="{016C0488-217C-405E-84A7-2C6B75A710C1}" type="slidenum">
              <a:rPr lang="en-US" smtClean="0"/>
              <a:pPr/>
              <a:t>16</a:t>
            </a:fld>
            <a:endParaRPr lang="en-US" dirty="0"/>
          </a:p>
        </p:txBody>
      </p:sp>
    </p:spTree>
    <p:extLst>
      <p:ext uri="{BB962C8B-B14F-4D97-AF65-F5344CB8AC3E}">
        <p14:creationId xmlns:p14="http://schemas.microsoft.com/office/powerpoint/2010/main" xmlns="" val="4077071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Amounts – Section </a:t>
            </a:r>
            <a:r>
              <a:rPr lang="en-US" dirty="0"/>
              <a:t>9 – Third Schedule</a:t>
            </a:r>
          </a:p>
        </p:txBody>
      </p:sp>
      <p:sp>
        <p:nvSpPr>
          <p:cNvPr id="3" name="Content Placeholder 2"/>
          <p:cNvSpPr>
            <a:spLocks noGrp="1"/>
          </p:cNvSpPr>
          <p:nvPr>
            <p:ph sz="quarter" idx="15"/>
          </p:nvPr>
        </p:nvSpPr>
        <p:spPr>
          <a:xfrm>
            <a:off x="618836" y="1787236"/>
            <a:ext cx="10954327" cy="4191000"/>
          </a:xfrm>
        </p:spPr>
        <p:txBody>
          <a:bodyPr/>
          <a:lstStyle/>
          <a:p>
            <a:pPr indent="0"/>
            <a:r>
              <a:rPr lang="en-US" dirty="0"/>
              <a:t>(n) any amount derived by a senior citizen from an annuity </a:t>
            </a:r>
            <a:r>
              <a:rPr lang="en-US" dirty="0" smtClean="0"/>
              <a:t>for life </a:t>
            </a:r>
            <a:r>
              <a:rPr lang="en-US" dirty="0"/>
              <a:t>for a period of not less than ten years purchased </a:t>
            </a:r>
            <a:r>
              <a:rPr lang="en-US" dirty="0" smtClean="0"/>
              <a:t>from a </a:t>
            </a:r>
            <a:r>
              <a:rPr lang="en-US" dirty="0"/>
              <a:t>bank or an insurance company registered under </a:t>
            </a:r>
            <a:r>
              <a:rPr lang="en-US" dirty="0" smtClean="0"/>
              <a:t>the Regulation </a:t>
            </a:r>
            <a:r>
              <a:rPr lang="en-US" dirty="0"/>
              <a:t>of Insurance Industry Act, No. 43 of 2000</a:t>
            </a:r>
            <a:r>
              <a:rPr lang="en-US" dirty="0" smtClean="0"/>
              <a:t>; </a:t>
            </a:r>
          </a:p>
          <a:p>
            <a:pPr indent="0"/>
            <a:r>
              <a:rPr lang="en-US" dirty="0" smtClean="0"/>
              <a:t>(</a:t>
            </a:r>
            <a:r>
              <a:rPr lang="en-US" dirty="0"/>
              <a:t>o) any winning from a lottery, the gross amount of </a:t>
            </a:r>
            <a:r>
              <a:rPr lang="en-US" dirty="0" smtClean="0"/>
              <a:t>which does </a:t>
            </a:r>
            <a:r>
              <a:rPr lang="en-US" dirty="0"/>
              <a:t>not exceed Rs. 500,000;</a:t>
            </a:r>
          </a:p>
          <a:p>
            <a:pPr indent="0"/>
            <a:r>
              <a:rPr lang="en-US" dirty="0"/>
              <a:t>(p) a dividend paid by a resident company to a member to </a:t>
            </a:r>
            <a:r>
              <a:rPr lang="en-US" dirty="0" smtClean="0"/>
              <a:t>the extent </a:t>
            </a:r>
            <a:r>
              <a:rPr lang="en-US" dirty="0"/>
              <a:t>that dividend payment is attributable to, or </a:t>
            </a:r>
            <a:r>
              <a:rPr lang="en-US" dirty="0" smtClean="0"/>
              <a:t>derived from</a:t>
            </a:r>
            <a:r>
              <a:rPr lang="en-US" dirty="0"/>
              <a:t>, another dividend received by that resident </a:t>
            </a:r>
            <a:r>
              <a:rPr lang="en-US" dirty="0" smtClean="0"/>
              <a:t>company or </a:t>
            </a:r>
            <a:r>
              <a:rPr lang="en-US" dirty="0"/>
              <a:t>another resident company that was subject to </a:t>
            </a:r>
            <a:r>
              <a:rPr lang="en-US" dirty="0" smtClean="0"/>
              <a:t>withholding under </a:t>
            </a:r>
            <a:r>
              <a:rPr lang="en-US" dirty="0"/>
              <a:t>section 84; and</a:t>
            </a:r>
          </a:p>
          <a:p>
            <a:pPr indent="0"/>
            <a:r>
              <a:rPr lang="en-US" dirty="0"/>
              <a:t>(q) benefits received or derived by an employee of </a:t>
            </a:r>
            <a:r>
              <a:rPr lang="en-US" dirty="0" smtClean="0"/>
              <a:t>the government </a:t>
            </a:r>
            <a:r>
              <a:rPr lang="en-US" dirty="0"/>
              <a:t>of Sri Lanka from a road vehicle permit </a:t>
            </a:r>
            <a:r>
              <a:rPr lang="en-US" dirty="0" smtClean="0"/>
              <a:t>issued to </a:t>
            </a:r>
            <a:r>
              <a:rPr lang="en-US" dirty="0"/>
              <a:t>that employee.</a:t>
            </a:r>
          </a:p>
        </p:txBody>
      </p:sp>
      <p:sp>
        <p:nvSpPr>
          <p:cNvPr id="4" name="Slide Number Placeholder 3"/>
          <p:cNvSpPr>
            <a:spLocks noGrp="1"/>
          </p:cNvSpPr>
          <p:nvPr>
            <p:ph type="sldNum" sz="quarter" idx="4"/>
          </p:nvPr>
        </p:nvSpPr>
        <p:spPr/>
        <p:txBody>
          <a:bodyPr/>
          <a:lstStyle/>
          <a:p>
            <a:fld id="{016C0488-217C-405E-84A7-2C6B75A710C1}" type="slidenum">
              <a:rPr lang="en-US" smtClean="0"/>
              <a:pPr/>
              <a:t>17</a:t>
            </a:fld>
            <a:endParaRPr lang="en-US" dirty="0"/>
          </a:p>
        </p:txBody>
      </p:sp>
    </p:spTree>
    <p:extLst>
      <p:ext uri="{BB962C8B-B14F-4D97-AF65-F5344CB8AC3E}">
        <p14:creationId xmlns:p14="http://schemas.microsoft.com/office/powerpoint/2010/main" xmlns="" val="29239111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rates relevant to an individual</a:t>
            </a:r>
          </a:p>
        </p:txBody>
      </p:sp>
      <p:sp>
        <p:nvSpPr>
          <p:cNvPr id="3" name="Content Placeholder 2"/>
          <p:cNvSpPr>
            <a:spLocks noGrp="1"/>
          </p:cNvSpPr>
          <p:nvPr>
            <p:ph sz="quarter" idx="15"/>
          </p:nvPr>
        </p:nvSpPr>
        <p:spPr/>
        <p:txBody>
          <a:bodyPr/>
          <a:lstStyle/>
          <a:p>
            <a:r>
              <a:rPr lang="en-US" dirty="0"/>
              <a:t>On the taxable income other </a:t>
            </a:r>
            <a:r>
              <a:rPr lang="en-US" dirty="0" smtClean="0"/>
              <a:t>than</a:t>
            </a:r>
          </a:p>
          <a:p>
            <a:pPr marL="68580" indent="-342900">
              <a:buFont typeface="Arial" panose="020B0604020202020204" pitchFamily="34" charset="0"/>
              <a:buChar char="•"/>
            </a:pPr>
            <a:r>
              <a:rPr lang="en-US" dirty="0" smtClean="0"/>
              <a:t>Gains from the realization of investment assets which is taxed at 10% and</a:t>
            </a:r>
          </a:p>
          <a:p>
            <a:pPr marL="342900" indent="-342900">
              <a:buFont typeface="Arial" panose="020B0604020202020204" pitchFamily="34" charset="0"/>
              <a:buChar char="•"/>
            </a:pPr>
            <a:r>
              <a:rPr lang="en-US" dirty="0" smtClean="0"/>
              <a:t>Income </a:t>
            </a:r>
            <a:r>
              <a:rPr lang="en-US" dirty="0"/>
              <a:t>from a business consisting of betting and gaming, liquor and /or tobacco which is taxed at </a:t>
            </a:r>
            <a:r>
              <a:rPr lang="en-US" dirty="0" smtClean="0"/>
              <a:t>40%</a:t>
            </a:r>
          </a:p>
          <a:p>
            <a:pPr marL="342900" indent="-342900">
              <a:buFont typeface="Arial" panose="020B0604020202020204" pitchFamily="34" charset="0"/>
              <a:buChar char="•"/>
            </a:pPr>
            <a:r>
              <a:rPr lang="en-US" dirty="0" smtClean="0"/>
              <a:t>Others </a:t>
            </a:r>
            <a:r>
              <a:rPr lang="en-US" dirty="0"/>
              <a:t>excluding terminal benefits at the following rates				</a:t>
            </a:r>
          </a:p>
          <a:p>
            <a:pPr marL="548640" lvl="3" indent="0">
              <a:buNone/>
            </a:pPr>
            <a:r>
              <a:rPr lang="en-US" dirty="0"/>
              <a:t>On the first  LKR 600,000	4%		</a:t>
            </a:r>
            <a:r>
              <a:rPr lang="en-US" dirty="0" smtClean="0"/>
              <a:t>24,000 </a:t>
            </a:r>
            <a:r>
              <a:rPr lang="en-US" dirty="0"/>
              <a:t>	</a:t>
            </a:r>
          </a:p>
          <a:p>
            <a:pPr marL="548640" lvl="3" indent="0">
              <a:buNone/>
            </a:pPr>
            <a:r>
              <a:rPr lang="en-US" dirty="0"/>
              <a:t>On the next LKR 600.000	8%		</a:t>
            </a:r>
            <a:r>
              <a:rPr lang="en-US" dirty="0" smtClean="0"/>
              <a:t>48,000 </a:t>
            </a:r>
            <a:r>
              <a:rPr lang="en-US" dirty="0"/>
              <a:t>	</a:t>
            </a:r>
          </a:p>
          <a:p>
            <a:pPr marL="548640" lvl="3" indent="0">
              <a:buNone/>
            </a:pPr>
            <a:r>
              <a:rPr lang="en-US" dirty="0"/>
              <a:t>On the next LKR 600.000	12%		</a:t>
            </a:r>
            <a:r>
              <a:rPr lang="en-US" dirty="0" smtClean="0"/>
              <a:t>72,000 </a:t>
            </a:r>
            <a:r>
              <a:rPr lang="en-US" dirty="0"/>
              <a:t>	</a:t>
            </a:r>
          </a:p>
          <a:p>
            <a:pPr marL="548640" lvl="3" indent="0">
              <a:buNone/>
            </a:pPr>
            <a:r>
              <a:rPr lang="en-US" dirty="0"/>
              <a:t>On the next LKR 600.000	16%		</a:t>
            </a:r>
            <a:r>
              <a:rPr lang="en-US" dirty="0" smtClean="0"/>
              <a:t>96,000 </a:t>
            </a:r>
            <a:r>
              <a:rPr lang="en-US" dirty="0"/>
              <a:t>	</a:t>
            </a:r>
          </a:p>
          <a:p>
            <a:pPr marL="548640" lvl="3" indent="0">
              <a:buNone/>
            </a:pPr>
            <a:r>
              <a:rPr lang="en-US" dirty="0"/>
              <a:t>On the next LKR 600.000	20%		</a:t>
            </a:r>
            <a:r>
              <a:rPr lang="en-US" dirty="0" smtClean="0"/>
              <a:t>120,000 </a:t>
            </a:r>
            <a:r>
              <a:rPr lang="en-US" dirty="0"/>
              <a:t>	</a:t>
            </a:r>
          </a:p>
          <a:p>
            <a:pPr marL="548640" lvl="3" indent="0">
              <a:buNone/>
            </a:pPr>
            <a:r>
              <a:rPr lang="en-US" dirty="0"/>
              <a:t>On the balance	</a:t>
            </a:r>
            <a:r>
              <a:rPr lang="en-US" dirty="0" smtClean="0"/>
              <a:t>	24</a:t>
            </a:r>
            <a:r>
              <a:rPr lang="en-US" dirty="0"/>
              <a:t>%		</a:t>
            </a:r>
            <a:r>
              <a:rPr lang="en-US" dirty="0" smtClean="0"/>
              <a:t>360,000 </a:t>
            </a:r>
            <a:r>
              <a:rPr lang="en-US" dirty="0"/>
              <a:t>+ 24% on the balance exceeding 3 </a:t>
            </a:r>
            <a:r>
              <a:rPr lang="en-US" dirty="0" smtClean="0"/>
              <a:t>mn </a:t>
            </a:r>
            <a:r>
              <a:rPr lang="en-US" dirty="0"/>
              <a:t>	</a:t>
            </a:r>
          </a:p>
          <a:p>
            <a:pPr marL="548640" lvl="3" indent="0">
              <a:buNone/>
            </a:pPr>
            <a:r>
              <a:rPr lang="en-US" dirty="0"/>
              <a:t>				</a:t>
            </a:r>
          </a:p>
          <a:p>
            <a:pPr marL="548640" lvl="3" indent="0">
              <a:buNone/>
            </a:pPr>
            <a:r>
              <a:rPr lang="en-US" dirty="0"/>
              <a:t>			</a:t>
            </a:r>
          </a:p>
          <a:p>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18</a:t>
            </a:fld>
            <a:endParaRPr lang="en-US" dirty="0"/>
          </a:p>
        </p:txBody>
      </p:sp>
    </p:spTree>
    <p:extLst>
      <p:ext uri="{BB962C8B-B14F-4D97-AF65-F5344CB8AC3E}">
        <p14:creationId xmlns:p14="http://schemas.microsoft.com/office/powerpoint/2010/main" xmlns="" val="12806088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rates relevant to an individual</a:t>
            </a:r>
          </a:p>
        </p:txBody>
      </p:sp>
      <p:sp>
        <p:nvSpPr>
          <p:cNvPr id="3" name="Content Placeholder 2"/>
          <p:cNvSpPr>
            <a:spLocks noGrp="1"/>
          </p:cNvSpPr>
          <p:nvPr>
            <p:ph sz="quarter" idx="15"/>
          </p:nvPr>
        </p:nvSpPr>
        <p:spPr/>
        <p:txBody>
          <a:bodyPr/>
          <a:lstStyle/>
          <a:p>
            <a:r>
              <a:rPr lang="en-US" dirty="0"/>
              <a:t>On terminal benefits </a:t>
            </a:r>
            <a:endParaRPr lang="en-US" dirty="0" smtClean="0"/>
          </a:p>
          <a:p>
            <a:r>
              <a:rPr lang="en-US" dirty="0"/>
              <a:t>i.  Where the period of contribution is 20 years or less 			</a:t>
            </a:r>
          </a:p>
          <a:p>
            <a:r>
              <a:rPr lang="en-US" dirty="0"/>
              <a:t>On the first LKR 2,000,000	Nil		0</a:t>
            </a:r>
          </a:p>
          <a:p>
            <a:r>
              <a:rPr lang="en-US" dirty="0"/>
              <a:t>On the next LKR 1,000,000 	5%		50,000</a:t>
            </a:r>
          </a:p>
          <a:p>
            <a:r>
              <a:rPr lang="en-US" dirty="0"/>
              <a:t>On the balance	</a:t>
            </a:r>
            <a:r>
              <a:rPr lang="en-US" dirty="0" smtClean="0"/>
              <a:t>		10</a:t>
            </a:r>
            <a:r>
              <a:rPr lang="en-US" dirty="0"/>
              <a:t>%		50,000 + 10% on the balance exceeding 3 </a:t>
            </a:r>
            <a:r>
              <a:rPr lang="en-US" dirty="0" smtClean="0"/>
              <a:t>mn</a:t>
            </a:r>
            <a:endParaRPr lang="en-US" dirty="0"/>
          </a:p>
          <a:p>
            <a:r>
              <a:rPr lang="en-US" dirty="0"/>
              <a:t>			</a:t>
            </a:r>
          </a:p>
          <a:p>
            <a:r>
              <a:rPr lang="en-US" dirty="0"/>
              <a:t>ii.  Where the period of contribution is more than 20 years			</a:t>
            </a:r>
          </a:p>
          <a:p>
            <a:r>
              <a:rPr lang="en-US" dirty="0"/>
              <a:t>On the first LKR 5,000,000	Nil		0</a:t>
            </a:r>
          </a:p>
          <a:p>
            <a:r>
              <a:rPr lang="en-US" dirty="0"/>
              <a:t>On the next LKR 1,000,000	5%		50,000</a:t>
            </a:r>
          </a:p>
          <a:p>
            <a:r>
              <a:rPr lang="en-US" dirty="0"/>
              <a:t>On the balance 	</a:t>
            </a:r>
            <a:r>
              <a:rPr lang="en-US" dirty="0" smtClean="0"/>
              <a:t>		10</a:t>
            </a:r>
            <a:r>
              <a:rPr lang="en-US" dirty="0"/>
              <a:t>%		50,000 + 10% on the balance exceeding 6 </a:t>
            </a:r>
            <a:r>
              <a:rPr lang="en-US" dirty="0" smtClean="0"/>
              <a:t>mn</a:t>
            </a:r>
            <a:endParaRPr lang="en-US" dirty="0"/>
          </a:p>
          <a:p>
            <a:endParaRPr lang="en-US" dirty="0"/>
          </a:p>
          <a:p>
            <a:endParaRPr lang="en-US" dirty="0"/>
          </a:p>
          <a:p>
            <a:pPr marL="548640" lvl="3" indent="0">
              <a:buNone/>
            </a:pPr>
            <a:r>
              <a:rPr lang="en-US" dirty="0"/>
              <a:t>				</a:t>
            </a:r>
          </a:p>
          <a:p>
            <a:pPr marL="548640" lvl="3" indent="0">
              <a:buNone/>
            </a:pPr>
            <a:r>
              <a:rPr lang="en-US" dirty="0"/>
              <a:t>			</a:t>
            </a:r>
          </a:p>
          <a:p>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19</a:t>
            </a:fld>
            <a:endParaRPr lang="en-US" dirty="0"/>
          </a:p>
        </p:txBody>
      </p:sp>
    </p:spTree>
    <p:extLst>
      <p:ext uri="{BB962C8B-B14F-4D97-AF65-F5344CB8AC3E}">
        <p14:creationId xmlns:p14="http://schemas.microsoft.com/office/powerpoint/2010/main" xmlns="" val="1923177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sz="quarter" idx="15"/>
          </p:nvPr>
        </p:nvSpPr>
        <p:spPr/>
        <p:txBody>
          <a:bodyPr/>
          <a:lstStyle/>
          <a:p>
            <a:r>
              <a:rPr lang="en-US" dirty="0"/>
              <a:t>•	Income from Employment</a:t>
            </a:r>
          </a:p>
          <a:p>
            <a:r>
              <a:rPr lang="en-US" dirty="0"/>
              <a:t>•	Qualifying payment </a:t>
            </a:r>
            <a:r>
              <a:rPr lang="en-US" dirty="0" smtClean="0"/>
              <a:t>and reliefs relevant </a:t>
            </a:r>
            <a:r>
              <a:rPr lang="en-US" dirty="0"/>
              <a:t>to an individual</a:t>
            </a:r>
          </a:p>
          <a:p>
            <a:r>
              <a:rPr lang="en-US" dirty="0" smtClean="0"/>
              <a:t>•</a:t>
            </a:r>
            <a:r>
              <a:rPr lang="en-US" dirty="0"/>
              <a:t>	Tax rates relevant to an individual</a:t>
            </a:r>
          </a:p>
          <a:p>
            <a:r>
              <a:rPr lang="en-US" dirty="0" smtClean="0"/>
              <a:t>•</a:t>
            </a:r>
            <a:r>
              <a:rPr lang="en-US" dirty="0"/>
              <a:t>	Final tax for individuals </a:t>
            </a:r>
          </a:p>
        </p:txBody>
      </p:sp>
      <p:sp>
        <p:nvSpPr>
          <p:cNvPr id="4" name="Slide Number Placeholder 3"/>
          <p:cNvSpPr>
            <a:spLocks noGrp="1"/>
          </p:cNvSpPr>
          <p:nvPr>
            <p:ph type="sldNum" sz="quarter" idx="4"/>
          </p:nvPr>
        </p:nvSpPr>
        <p:spPr/>
        <p:txBody>
          <a:bodyPr/>
          <a:lstStyle/>
          <a:p>
            <a:fld id="{016C0488-217C-405E-84A7-2C6B75A710C1}" type="slidenum">
              <a:rPr lang="en-US" smtClean="0"/>
              <a:pPr/>
              <a:t>2</a:t>
            </a:fld>
            <a:endParaRPr lang="en-US" dirty="0"/>
          </a:p>
        </p:txBody>
      </p:sp>
    </p:spTree>
    <p:extLst>
      <p:ext uri="{BB962C8B-B14F-4D97-AF65-F5344CB8AC3E}">
        <p14:creationId xmlns:p14="http://schemas.microsoft.com/office/powerpoint/2010/main" xmlns="" val="3272979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Withholding tax rates</a:t>
            </a:r>
            <a:endParaRPr lang="en-US" dirty="0"/>
          </a:p>
        </p:txBody>
      </p:sp>
      <p:sp>
        <p:nvSpPr>
          <p:cNvPr id="3" name="Content Placeholder 2"/>
          <p:cNvSpPr>
            <a:spLocks noGrp="1"/>
          </p:cNvSpPr>
          <p:nvPr>
            <p:ph sz="quarter" idx="15"/>
          </p:nvPr>
        </p:nvSpPr>
        <p:spPr>
          <a:xfrm>
            <a:off x="711200" y="1260764"/>
            <a:ext cx="10769600" cy="4911436"/>
          </a:xfrm>
        </p:spPr>
        <p:txBody>
          <a:bodyPr/>
          <a:lstStyle/>
          <a:p>
            <a:pPr marL="0" lvl="1" indent="0">
              <a:buNone/>
            </a:pPr>
            <a:r>
              <a:rPr lang="en-US" dirty="0"/>
              <a:t>(a) for payments </a:t>
            </a:r>
            <a:r>
              <a:rPr lang="en-US" dirty="0" smtClean="0"/>
              <a:t>by a resident employer </a:t>
            </a:r>
            <a:r>
              <a:rPr lang="en-US" sz="1600" dirty="0" smtClean="0"/>
              <a:t>(Section 83) </a:t>
            </a:r>
            <a:r>
              <a:rPr lang="en-US" dirty="0" smtClean="0"/>
              <a:t>–</a:t>
            </a:r>
            <a:endParaRPr lang="en-US" dirty="0"/>
          </a:p>
          <a:p>
            <a:pPr marL="274320" lvl="2" indent="0">
              <a:buNone/>
            </a:pPr>
            <a:r>
              <a:rPr lang="en-US" dirty="0"/>
              <a:t>(i) in the case of a resident withholdee - at the </a:t>
            </a:r>
            <a:r>
              <a:rPr lang="en-US" dirty="0" smtClean="0"/>
              <a:t>rates specified </a:t>
            </a:r>
            <a:r>
              <a:rPr lang="en-US" dirty="0"/>
              <a:t>by the Commissioner General and</a:t>
            </a:r>
          </a:p>
          <a:p>
            <a:pPr marL="274320" lvl="2" indent="0">
              <a:buNone/>
            </a:pPr>
            <a:r>
              <a:rPr lang="en-US" dirty="0"/>
              <a:t>published in the Gazette; and</a:t>
            </a:r>
          </a:p>
          <a:p>
            <a:pPr marL="274320" lvl="2" indent="0">
              <a:buNone/>
            </a:pPr>
            <a:r>
              <a:rPr lang="en-US" dirty="0"/>
              <a:t>(ii) in the case of a non-resident withholdee - at the </a:t>
            </a:r>
            <a:r>
              <a:rPr lang="en-US" dirty="0" smtClean="0"/>
              <a:t>rates specified </a:t>
            </a:r>
            <a:r>
              <a:rPr lang="en-US" dirty="0"/>
              <a:t>by the Commissioner General </a:t>
            </a:r>
            <a:r>
              <a:rPr lang="en-US" dirty="0" smtClean="0"/>
              <a:t>and published </a:t>
            </a:r>
            <a:r>
              <a:rPr lang="en-US" dirty="0"/>
              <a:t>in the Gazette;	</a:t>
            </a:r>
            <a:endParaRPr lang="en-US" dirty="0" smtClean="0"/>
          </a:p>
          <a:p>
            <a:pPr marL="0" lvl="1" indent="0">
              <a:buNone/>
            </a:pPr>
            <a:r>
              <a:rPr lang="en-US" dirty="0"/>
              <a:t>(b) for payments </a:t>
            </a:r>
            <a:r>
              <a:rPr lang="en-US" dirty="0" smtClean="0"/>
              <a:t>of dividend interest</a:t>
            </a:r>
            <a:r>
              <a:rPr lang="en-US" dirty="0"/>
              <a:t>, discount, charge, natural resource payment, rent, royalty, premium or retirement payment </a:t>
            </a:r>
            <a:r>
              <a:rPr lang="en-US" dirty="0" smtClean="0"/>
              <a:t>or pays amounts </a:t>
            </a:r>
            <a:r>
              <a:rPr lang="en-US" dirty="0"/>
              <a:t>as winnings from a lottery, reward</a:t>
            </a:r>
            <a:r>
              <a:rPr lang="en-US" dirty="0" smtClean="0"/>
              <a:t>, betting </a:t>
            </a:r>
            <a:r>
              <a:rPr lang="en-US" dirty="0"/>
              <a:t>or </a:t>
            </a:r>
            <a:r>
              <a:rPr lang="en-US" dirty="0" smtClean="0"/>
              <a:t>gambling</a:t>
            </a:r>
            <a:r>
              <a:rPr lang="en-US" sz="1600" dirty="0"/>
              <a:t>, </a:t>
            </a:r>
            <a:r>
              <a:rPr lang="en-US" sz="1600" dirty="0" smtClean="0"/>
              <a:t>(does not apply to payments </a:t>
            </a:r>
            <a:r>
              <a:rPr lang="en-US" sz="1600" dirty="0"/>
              <a:t>made by individuals, unless </a:t>
            </a:r>
            <a:r>
              <a:rPr lang="en-US" sz="1600" dirty="0" smtClean="0"/>
              <a:t>made in </a:t>
            </a:r>
            <a:r>
              <a:rPr lang="en-US" sz="1600" dirty="0"/>
              <a:t>conducting a business) (Section </a:t>
            </a:r>
            <a:r>
              <a:rPr lang="en-US" sz="1600" dirty="0" smtClean="0"/>
              <a:t>84) </a:t>
            </a:r>
          </a:p>
          <a:p>
            <a:pPr marL="274320" lvl="2" indent="0">
              <a:buNone/>
            </a:pPr>
            <a:r>
              <a:rPr lang="en-US" dirty="0" smtClean="0"/>
              <a:t>(</a:t>
            </a:r>
            <a:r>
              <a:rPr lang="en-US" dirty="0"/>
              <a:t>i) in the case of interest paid to a resident individual </a:t>
            </a:r>
            <a:r>
              <a:rPr lang="en-US" dirty="0" smtClean="0"/>
              <a:t>in relation </a:t>
            </a:r>
            <a:r>
              <a:rPr lang="en-US" dirty="0"/>
              <a:t>to a bank deposit account (other than to </a:t>
            </a:r>
            <a:r>
              <a:rPr lang="en-US" dirty="0" smtClean="0"/>
              <a:t>an individual </a:t>
            </a:r>
            <a:r>
              <a:rPr lang="en-US" dirty="0"/>
              <a:t>who is a senior citizen) - 5%;</a:t>
            </a:r>
          </a:p>
          <a:p>
            <a:pPr marL="274320" lvl="2" indent="0">
              <a:buNone/>
            </a:pPr>
            <a:r>
              <a:rPr lang="en-US" dirty="0"/>
              <a:t>(ii) in the case of interest paid to a senior citizen - at </a:t>
            </a:r>
            <a:r>
              <a:rPr lang="en-US" dirty="0" smtClean="0"/>
              <a:t>the rate </a:t>
            </a:r>
            <a:r>
              <a:rPr lang="en-US" dirty="0"/>
              <a:t>and in the manner prescribed in regulations;	</a:t>
            </a:r>
            <a:endParaRPr lang="en-US" dirty="0" smtClean="0"/>
          </a:p>
          <a:p>
            <a:pPr marL="274320" lvl="2" indent="0">
              <a:buNone/>
            </a:pPr>
            <a:r>
              <a:rPr lang="en-US" dirty="0"/>
              <a:t>(iii) in the case of rent paid to a resident person – 10</a:t>
            </a:r>
            <a:r>
              <a:rPr lang="en-US" dirty="0" smtClean="0"/>
              <a:t>%; and</a:t>
            </a:r>
            <a:endParaRPr lang="en-US" dirty="0"/>
          </a:p>
          <a:p>
            <a:pPr marL="274320" lvl="2" indent="0">
              <a:buNone/>
            </a:pPr>
            <a:r>
              <a:rPr lang="en-US" dirty="0"/>
              <a:t>(iv) in all other cases - 14%;		</a:t>
            </a:r>
          </a:p>
          <a:p>
            <a:pPr marL="548640" lvl="3" indent="0">
              <a:buNone/>
            </a:pPr>
            <a:r>
              <a:rPr lang="en-US" dirty="0"/>
              <a:t>			</a:t>
            </a:r>
          </a:p>
          <a:p>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20</a:t>
            </a:fld>
            <a:endParaRPr lang="en-US" dirty="0"/>
          </a:p>
        </p:txBody>
      </p:sp>
    </p:spTree>
    <p:extLst>
      <p:ext uri="{BB962C8B-B14F-4D97-AF65-F5344CB8AC3E}">
        <p14:creationId xmlns:p14="http://schemas.microsoft.com/office/powerpoint/2010/main" xmlns="" val="11978309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Withholding tax </a:t>
            </a:r>
            <a:r>
              <a:rPr lang="en-US" dirty="0"/>
              <a:t>rates relevant to an individual</a:t>
            </a:r>
          </a:p>
        </p:txBody>
      </p:sp>
      <p:sp>
        <p:nvSpPr>
          <p:cNvPr id="3" name="Content Placeholder 2"/>
          <p:cNvSpPr>
            <a:spLocks noGrp="1"/>
          </p:cNvSpPr>
          <p:nvPr>
            <p:ph sz="quarter" idx="15"/>
          </p:nvPr>
        </p:nvSpPr>
        <p:spPr>
          <a:xfrm>
            <a:off x="960582" y="1600200"/>
            <a:ext cx="10769600" cy="4142509"/>
          </a:xfrm>
        </p:spPr>
        <p:txBody>
          <a:bodyPr/>
          <a:lstStyle/>
          <a:p>
            <a:pPr marL="0" lvl="1" indent="0">
              <a:buNone/>
            </a:pPr>
            <a:r>
              <a:rPr lang="en-US" dirty="0"/>
              <a:t>(c) for payments </a:t>
            </a:r>
            <a:r>
              <a:rPr lang="en-US" dirty="0" smtClean="0"/>
              <a:t>of </a:t>
            </a:r>
            <a:r>
              <a:rPr lang="en-US" dirty="0"/>
              <a:t>service fees </a:t>
            </a:r>
            <a:r>
              <a:rPr lang="en-US" sz="1600" dirty="0"/>
              <a:t>(Section </a:t>
            </a:r>
            <a:r>
              <a:rPr lang="en-US" sz="1600" dirty="0" smtClean="0"/>
              <a:t>85) </a:t>
            </a:r>
            <a:r>
              <a:rPr lang="en-US" dirty="0" smtClean="0"/>
              <a:t>–</a:t>
            </a:r>
          </a:p>
          <a:p>
            <a:pPr marL="514350" lvl="1" indent="-514350">
              <a:buAutoNum type="romanLcParenBoth"/>
            </a:pPr>
            <a:r>
              <a:rPr lang="en-US" dirty="0" smtClean="0"/>
              <a:t>in </a:t>
            </a:r>
            <a:r>
              <a:rPr lang="en-US" dirty="0"/>
              <a:t>the case </a:t>
            </a:r>
            <a:r>
              <a:rPr lang="en-US" dirty="0" smtClean="0"/>
              <a:t>pays a </a:t>
            </a:r>
            <a:r>
              <a:rPr lang="en-US" dirty="0"/>
              <a:t>service fee with a source in Sri Lanka </a:t>
            </a:r>
            <a:r>
              <a:rPr lang="en-US" dirty="0" smtClean="0"/>
              <a:t>to a </a:t>
            </a:r>
            <a:r>
              <a:rPr lang="en-US" dirty="0"/>
              <a:t>resident individual </a:t>
            </a:r>
            <a:endParaRPr lang="en-US" dirty="0" smtClean="0"/>
          </a:p>
          <a:p>
            <a:pPr lvl="3"/>
            <a:r>
              <a:rPr lang="en-US" dirty="0" smtClean="0"/>
              <a:t>for </a:t>
            </a:r>
            <a:r>
              <a:rPr lang="en-US" dirty="0"/>
              <a:t>teaching, lecturing, examining</a:t>
            </a:r>
            <a:r>
              <a:rPr lang="en-US" dirty="0" smtClean="0"/>
              <a:t>, invigilating </a:t>
            </a:r>
            <a:r>
              <a:rPr lang="en-US" dirty="0"/>
              <a:t>or supervising an examination;</a:t>
            </a:r>
          </a:p>
          <a:p>
            <a:pPr lvl="3"/>
            <a:r>
              <a:rPr lang="en-US" dirty="0" smtClean="0"/>
              <a:t>as </a:t>
            </a:r>
            <a:r>
              <a:rPr lang="en-US" dirty="0"/>
              <a:t>a commission or brokerage to a </a:t>
            </a:r>
            <a:r>
              <a:rPr lang="en-US" dirty="0" smtClean="0"/>
              <a:t>resident insurance</a:t>
            </a:r>
            <a:r>
              <a:rPr lang="en-US" dirty="0"/>
              <a:t>, sales or canvassing </a:t>
            </a:r>
            <a:r>
              <a:rPr lang="en-US" dirty="0" smtClean="0"/>
              <a:t>agent;</a:t>
            </a:r>
          </a:p>
          <a:p>
            <a:pPr lvl="3"/>
            <a:r>
              <a:rPr lang="en-US" dirty="0" smtClean="0"/>
              <a:t>as </a:t>
            </a:r>
            <a:r>
              <a:rPr lang="en-US" dirty="0"/>
              <a:t>an endorsement fee;</a:t>
            </a:r>
          </a:p>
          <a:p>
            <a:pPr lvl="3"/>
            <a:r>
              <a:rPr lang="en-US" dirty="0" smtClean="0"/>
              <a:t>in </a:t>
            </a:r>
            <a:r>
              <a:rPr lang="en-US" dirty="0"/>
              <a:t>relation to the supply of any article on </a:t>
            </a:r>
            <a:r>
              <a:rPr lang="en-US" dirty="0" smtClean="0"/>
              <a:t>a contract </a:t>
            </a:r>
            <a:r>
              <a:rPr lang="en-US" dirty="0"/>
              <a:t>basis through tender or quotation</a:t>
            </a:r>
            <a:r>
              <a:rPr lang="en-US" dirty="0" smtClean="0"/>
              <a:t>; or</a:t>
            </a:r>
          </a:p>
          <a:p>
            <a:pPr lvl="3"/>
            <a:r>
              <a:rPr lang="en-US" dirty="0"/>
              <a:t>for such other matters as may be </a:t>
            </a:r>
            <a:r>
              <a:rPr lang="en-US" dirty="0" smtClean="0"/>
              <a:t>prescribed by </a:t>
            </a:r>
            <a:r>
              <a:rPr lang="en-US" dirty="0"/>
              <a:t>regulation</a:t>
            </a:r>
            <a:endParaRPr lang="en-US" dirty="0" smtClean="0"/>
          </a:p>
          <a:p>
            <a:pPr lvl="1">
              <a:buFontTx/>
              <a:buChar char="-"/>
            </a:pPr>
            <a:r>
              <a:rPr lang="en-US" dirty="0" smtClean="0"/>
              <a:t>5</a:t>
            </a:r>
            <a:r>
              <a:rPr lang="en-US" dirty="0"/>
              <a:t>% on amounts exceeding Rs. </a:t>
            </a:r>
            <a:r>
              <a:rPr lang="en-US" dirty="0" smtClean="0"/>
              <a:t>50,000 per </a:t>
            </a:r>
            <a:r>
              <a:rPr lang="en-US" dirty="0"/>
              <a:t>month</a:t>
            </a:r>
            <a:r>
              <a:rPr lang="en-US" dirty="0" smtClean="0"/>
              <a:t>;</a:t>
            </a:r>
          </a:p>
          <a:p>
            <a:pPr marL="0" lvl="1" indent="0">
              <a:buNone/>
            </a:pPr>
            <a:r>
              <a:rPr lang="en-US" dirty="0" smtClean="0"/>
              <a:t>(</a:t>
            </a:r>
            <a:r>
              <a:rPr lang="en-US" dirty="0"/>
              <a:t>ii) in the case </a:t>
            </a:r>
            <a:r>
              <a:rPr lang="en-US" dirty="0" smtClean="0"/>
              <a:t>pays </a:t>
            </a:r>
            <a:r>
              <a:rPr lang="en-US" dirty="0"/>
              <a:t>a service fee </a:t>
            </a:r>
            <a:r>
              <a:rPr lang="en-US" dirty="0" smtClean="0"/>
              <a:t>with a source </a:t>
            </a:r>
            <a:r>
              <a:rPr lang="en-US" dirty="0"/>
              <a:t>in Sri Lanka to a non-resident person.- 14%; </a:t>
            </a:r>
            <a:r>
              <a:rPr lang="en-US" dirty="0" smtClean="0"/>
              <a:t>and</a:t>
            </a:r>
          </a:p>
          <a:p>
            <a:pPr marL="0" lvl="1" indent="0">
              <a:buNone/>
            </a:pPr>
            <a:r>
              <a:rPr lang="en-US" dirty="0" smtClean="0"/>
              <a:t>(</a:t>
            </a:r>
            <a:r>
              <a:rPr lang="en-US" dirty="0"/>
              <a:t>iii) in the case </a:t>
            </a:r>
            <a:r>
              <a:rPr lang="en-US" dirty="0" smtClean="0"/>
              <a:t>pays an </a:t>
            </a:r>
            <a:r>
              <a:rPr lang="en-US" dirty="0"/>
              <a:t>insurance premiums with a source in Sri Lanka to a non-resident </a:t>
            </a:r>
            <a:r>
              <a:rPr lang="en-US" dirty="0" smtClean="0"/>
              <a:t>person  </a:t>
            </a:r>
            <a:r>
              <a:rPr lang="en-US" dirty="0"/>
              <a:t>- 14%.</a:t>
            </a:r>
            <a:r>
              <a:rPr lang="en-US" dirty="0" smtClean="0"/>
              <a:t>		</a:t>
            </a:r>
          </a:p>
          <a:p>
            <a:pPr marL="548640" lvl="3" indent="0">
              <a:buNone/>
            </a:pPr>
            <a:r>
              <a:rPr lang="en-US" dirty="0"/>
              <a:t>			</a:t>
            </a:r>
          </a:p>
          <a:p>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21</a:t>
            </a:fld>
            <a:endParaRPr lang="en-US" dirty="0"/>
          </a:p>
        </p:txBody>
      </p:sp>
    </p:spTree>
    <p:extLst>
      <p:ext uri="{BB962C8B-B14F-4D97-AF65-F5344CB8AC3E}">
        <p14:creationId xmlns:p14="http://schemas.microsoft.com/office/powerpoint/2010/main" xmlns="" val="2785933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Tax for individuals – Section 88</a:t>
            </a:r>
            <a:endParaRPr lang="en-US" dirty="0"/>
          </a:p>
        </p:txBody>
      </p:sp>
      <p:sp>
        <p:nvSpPr>
          <p:cNvPr id="3" name="Content Placeholder 2"/>
          <p:cNvSpPr>
            <a:spLocks noGrp="1"/>
          </p:cNvSpPr>
          <p:nvPr>
            <p:ph sz="quarter" idx="15"/>
          </p:nvPr>
        </p:nvSpPr>
        <p:spPr>
          <a:xfrm>
            <a:off x="711200" y="1159099"/>
            <a:ext cx="10769600" cy="5013101"/>
          </a:xfrm>
        </p:spPr>
        <p:txBody>
          <a:bodyPr/>
          <a:lstStyle/>
          <a:p>
            <a:r>
              <a:rPr lang="en-US" dirty="0"/>
              <a:t>(a) dividends paid by a resident company to a </a:t>
            </a:r>
            <a:r>
              <a:rPr lang="en-US" dirty="0" smtClean="0"/>
              <a:t>resident person</a:t>
            </a:r>
            <a:r>
              <a:rPr lang="en-US" dirty="0"/>
              <a:t>;</a:t>
            </a:r>
          </a:p>
          <a:p>
            <a:r>
              <a:rPr lang="en-US" dirty="0"/>
              <a:t>(b) interest paid to or treated as being derived by–</a:t>
            </a:r>
          </a:p>
          <a:p>
            <a:pPr marL="274320" lvl="2" indent="0">
              <a:buNone/>
            </a:pPr>
            <a:r>
              <a:rPr lang="en-US" dirty="0"/>
              <a:t>(i) a resident individual (other than such </a:t>
            </a:r>
            <a:r>
              <a:rPr lang="en-US" dirty="0" smtClean="0"/>
              <a:t>amount of </a:t>
            </a:r>
            <a:r>
              <a:rPr lang="en-US" dirty="0"/>
              <a:t>interest paid to a senior citizen falling</a:t>
            </a:r>
          </a:p>
          <a:p>
            <a:pPr marL="274320" lvl="2" indent="0">
              <a:buNone/>
            </a:pPr>
            <a:r>
              <a:rPr lang="en-US" dirty="0"/>
              <a:t>within the relief threshold in paragraph 2 (d</a:t>
            </a:r>
            <a:r>
              <a:rPr lang="en-US" dirty="0" smtClean="0"/>
              <a:t>) of </a:t>
            </a:r>
            <a:r>
              <a:rPr lang="en-US" dirty="0"/>
              <a:t>the Fifth Schedule to this Act);</a:t>
            </a:r>
          </a:p>
          <a:p>
            <a:pPr marL="274320" lvl="2" indent="0">
              <a:buNone/>
            </a:pPr>
            <a:r>
              <a:rPr lang="en-US" dirty="0">
                <a:solidFill>
                  <a:srgbClr val="FF0000"/>
                </a:solidFill>
              </a:rPr>
              <a:t>(ii) the Employees’ Trust Fund, established </a:t>
            </a:r>
            <a:r>
              <a:rPr lang="en-US" dirty="0" smtClean="0">
                <a:solidFill>
                  <a:srgbClr val="FF0000"/>
                </a:solidFill>
              </a:rPr>
              <a:t>by the </a:t>
            </a:r>
            <a:r>
              <a:rPr lang="en-US" dirty="0">
                <a:solidFill>
                  <a:srgbClr val="FF0000"/>
                </a:solidFill>
              </a:rPr>
              <a:t>Employees’ Trust Fund Act, No. 46 of</a:t>
            </a:r>
          </a:p>
          <a:p>
            <a:pPr marL="274320" lvl="2" indent="0">
              <a:buNone/>
            </a:pPr>
            <a:r>
              <a:rPr lang="en-US" dirty="0">
                <a:solidFill>
                  <a:srgbClr val="FF0000"/>
                </a:solidFill>
              </a:rPr>
              <a:t>1980;</a:t>
            </a:r>
          </a:p>
          <a:p>
            <a:pPr marL="274320" lvl="2" indent="0">
              <a:buNone/>
            </a:pPr>
            <a:r>
              <a:rPr lang="en-US" dirty="0">
                <a:solidFill>
                  <a:srgbClr val="FF0000"/>
                </a:solidFill>
              </a:rPr>
              <a:t>(iii) a provident or pension fund approved by </a:t>
            </a:r>
            <a:r>
              <a:rPr lang="en-US" dirty="0" smtClean="0">
                <a:solidFill>
                  <a:srgbClr val="FF0000"/>
                </a:solidFill>
              </a:rPr>
              <a:t>the Commissioner-General</a:t>
            </a:r>
            <a:r>
              <a:rPr lang="en-US" dirty="0">
                <a:solidFill>
                  <a:srgbClr val="FF0000"/>
                </a:solidFill>
              </a:rPr>
              <a:t>; and</a:t>
            </a:r>
          </a:p>
          <a:p>
            <a:pPr marL="274320" lvl="2" indent="0">
              <a:buNone/>
            </a:pPr>
            <a:r>
              <a:rPr lang="en-US" dirty="0">
                <a:solidFill>
                  <a:srgbClr val="FF0000"/>
                </a:solidFill>
              </a:rPr>
              <a:t>(iv) an approved termination fund as defined </a:t>
            </a:r>
            <a:r>
              <a:rPr lang="en-US" dirty="0" smtClean="0">
                <a:solidFill>
                  <a:srgbClr val="FF0000"/>
                </a:solidFill>
              </a:rPr>
              <a:t>in paragraph </a:t>
            </a:r>
            <a:r>
              <a:rPr lang="en-US" dirty="0">
                <a:solidFill>
                  <a:srgbClr val="FF0000"/>
                </a:solidFill>
              </a:rPr>
              <a:t>8(2) of the First Schedule to this</a:t>
            </a:r>
          </a:p>
          <a:p>
            <a:pPr marL="274320" lvl="2" indent="0">
              <a:buNone/>
            </a:pPr>
            <a:r>
              <a:rPr lang="en-US" dirty="0">
                <a:solidFill>
                  <a:srgbClr val="FF0000"/>
                </a:solidFill>
              </a:rPr>
              <a:t>Act;</a:t>
            </a:r>
          </a:p>
          <a:p>
            <a:r>
              <a:rPr lang="en-US" dirty="0"/>
              <a:t>(c) amounts paid as winnings from a lottery, reward</a:t>
            </a:r>
            <a:r>
              <a:rPr lang="en-US" dirty="0" smtClean="0"/>
              <a:t>, betting </a:t>
            </a:r>
            <a:r>
              <a:rPr lang="en-US" dirty="0"/>
              <a:t>or gambling, other than amounts </a:t>
            </a:r>
            <a:r>
              <a:rPr lang="en-US" dirty="0" smtClean="0"/>
              <a:t>received in </a:t>
            </a:r>
            <a:r>
              <a:rPr lang="en-US" dirty="0"/>
              <a:t>conducting a business consisting of betting </a:t>
            </a:r>
            <a:r>
              <a:rPr lang="en-US" dirty="0" smtClean="0"/>
              <a:t>and gaming</a:t>
            </a:r>
            <a:r>
              <a:rPr lang="en-US" dirty="0"/>
              <a:t>; and</a:t>
            </a:r>
          </a:p>
          <a:p>
            <a:r>
              <a:rPr lang="en-US" dirty="0">
                <a:solidFill>
                  <a:srgbClr val="FF0000"/>
                </a:solidFill>
              </a:rPr>
              <a:t>(d) payments made to non-resident persons that </a:t>
            </a:r>
            <a:r>
              <a:rPr lang="en-US" dirty="0" smtClean="0">
                <a:solidFill>
                  <a:srgbClr val="FF0000"/>
                </a:solidFill>
              </a:rPr>
              <a:t>are subject </a:t>
            </a:r>
            <a:r>
              <a:rPr lang="en-US" dirty="0">
                <a:solidFill>
                  <a:srgbClr val="FF0000"/>
                </a:solidFill>
              </a:rPr>
              <a:t>to withholding under this Division, or would be so subject if paragraph (b) of subsection (2) </a:t>
            </a:r>
            <a:r>
              <a:rPr lang="en-US" dirty="0" smtClean="0">
                <a:solidFill>
                  <a:srgbClr val="FF0000"/>
                </a:solidFill>
              </a:rPr>
              <a:t>of section </a:t>
            </a:r>
            <a:r>
              <a:rPr lang="en-US" dirty="0">
                <a:solidFill>
                  <a:srgbClr val="FF0000"/>
                </a:solidFill>
              </a:rPr>
              <a:t>84 and paragraph (b) of subsection (3) </a:t>
            </a:r>
            <a:r>
              <a:rPr lang="en-US" dirty="0" smtClean="0">
                <a:solidFill>
                  <a:srgbClr val="FF0000"/>
                </a:solidFill>
              </a:rPr>
              <a:t>of section </a:t>
            </a:r>
            <a:r>
              <a:rPr lang="en-US" dirty="0">
                <a:solidFill>
                  <a:srgbClr val="FF0000"/>
                </a:solidFill>
              </a:rPr>
              <a:t>85 were disregarded, other than </a:t>
            </a:r>
            <a:r>
              <a:rPr lang="en-US" dirty="0" smtClean="0">
                <a:solidFill>
                  <a:srgbClr val="FF0000"/>
                </a:solidFill>
              </a:rPr>
              <a:t>payments derived </a:t>
            </a:r>
            <a:r>
              <a:rPr lang="en-US" dirty="0">
                <a:solidFill>
                  <a:srgbClr val="FF0000"/>
                </a:solidFill>
              </a:rPr>
              <a:t>through a Sri Lankan </a:t>
            </a:r>
            <a:r>
              <a:rPr lang="en-US" dirty="0" smtClean="0">
                <a:solidFill>
                  <a:srgbClr val="FF0000"/>
                </a:solidFill>
              </a:rPr>
              <a:t>permanent establishment</a:t>
            </a:r>
            <a:r>
              <a:rPr lang="en-US" dirty="0">
                <a:solidFill>
                  <a:srgbClr val="FF0000"/>
                </a:solidFill>
              </a:rPr>
              <a:t>.</a:t>
            </a:r>
          </a:p>
        </p:txBody>
      </p:sp>
      <p:sp>
        <p:nvSpPr>
          <p:cNvPr id="4" name="Slide Number Placeholder 3"/>
          <p:cNvSpPr>
            <a:spLocks noGrp="1"/>
          </p:cNvSpPr>
          <p:nvPr>
            <p:ph type="sldNum" sz="quarter" idx="4"/>
          </p:nvPr>
        </p:nvSpPr>
        <p:spPr/>
        <p:txBody>
          <a:bodyPr/>
          <a:lstStyle/>
          <a:p>
            <a:fld id="{016C0488-217C-405E-84A7-2C6B75A710C1}" type="slidenum">
              <a:rPr lang="en-US" smtClean="0"/>
              <a:pPr/>
              <a:t>22</a:t>
            </a:fld>
            <a:endParaRPr lang="en-US" dirty="0"/>
          </a:p>
        </p:txBody>
      </p:sp>
    </p:spTree>
    <p:extLst>
      <p:ext uri="{BB962C8B-B14F-4D97-AF65-F5344CB8AC3E}">
        <p14:creationId xmlns:p14="http://schemas.microsoft.com/office/powerpoint/2010/main" xmlns="" val="25108877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calculate your Taxable Income</a:t>
            </a:r>
            <a:endParaRPr lang="en-US" dirty="0"/>
          </a:p>
        </p:txBody>
      </p:sp>
      <p:sp>
        <p:nvSpPr>
          <p:cNvPr id="3" name="Content Placeholder 2"/>
          <p:cNvSpPr>
            <a:spLocks noGrp="1"/>
          </p:cNvSpPr>
          <p:nvPr>
            <p:ph sz="quarter" idx="15"/>
          </p:nvPr>
        </p:nvSpPr>
        <p:spPr>
          <a:xfrm>
            <a:off x="711200" y="1958662"/>
            <a:ext cx="10769600" cy="4419600"/>
          </a:xfrm>
        </p:spPr>
        <p:txBody>
          <a:bodyPr/>
          <a:lstStyle/>
          <a:p>
            <a:r>
              <a:rPr lang="en-US" dirty="0" smtClean="0"/>
              <a:t>Income from Employment						A</a:t>
            </a:r>
          </a:p>
          <a:p>
            <a:r>
              <a:rPr lang="en-US" dirty="0" smtClean="0"/>
              <a:t>Income </a:t>
            </a:r>
            <a:r>
              <a:rPr lang="en-US" dirty="0"/>
              <a:t>from </a:t>
            </a:r>
            <a:r>
              <a:rPr lang="en-US" dirty="0" smtClean="0"/>
              <a:t>Business							B</a:t>
            </a:r>
          </a:p>
          <a:p>
            <a:r>
              <a:rPr lang="en-US" dirty="0" smtClean="0"/>
              <a:t>Income </a:t>
            </a:r>
            <a:r>
              <a:rPr lang="en-US" dirty="0"/>
              <a:t>from </a:t>
            </a:r>
            <a:r>
              <a:rPr lang="en-US" dirty="0" smtClean="0"/>
              <a:t>Investment </a:t>
            </a:r>
            <a:r>
              <a:rPr lang="en-US" sz="1200" dirty="0" smtClean="0"/>
              <a:t>(Dividend, Interest, Rent, Royalties, Capital gains, Gifts, Lottery winnings-S7)	</a:t>
            </a:r>
            <a:r>
              <a:rPr lang="en-US" dirty="0" smtClean="0"/>
              <a:t>C</a:t>
            </a:r>
          </a:p>
          <a:p>
            <a:r>
              <a:rPr lang="en-US" dirty="0"/>
              <a:t>Other income </a:t>
            </a:r>
            <a:r>
              <a:rPr lang="en-US" sz="1200" dirty="0" smtClean="0"/>
              <a:t>(does not include profits </a:t>
            </a:r>
            <a:r>
              <a:rPr lang="en-US" sz="1200" dirty="0"/>
              <a:t>of a casual and non-recurring </a:t>
            </a:r>
            <a:r>
              <a:rPr lang="en-US" sz="1200" dirty="0" smtClean="0"/>
              <a:t>nature-S8)</a:t>
            </a:r>
            <a:r>
              <a:rPr lang="en-US" dirty="0" smtClean="0"/>
              <a:t>			D</a:t>
            </a:r>
          </a:p>
          <a:p>
            <a:r>
              <a:rPr lang="en-US" dirty="0"/>
              <a:t>Assessable </a:t>
            </a:r>
            <a:r>
              <a:rPr lang="en-US" dirty="0" smtClean="0"/>
              <a:t>income </a:t>
            </a:r>
            <a:r>
              <a:rPr lang="en-US" sz="1200" dirty="0" smtClean="0"/>
              <a:t>(S4)</a:t>
            </a:r>
            <a:r>
              <a:rPr lang="en-US" dirty="0" smtClean="0"/>
              <a:t>							A+B+C+D</a:t>
            </a:r>
          </a:p>
          <a:p>
            <a:r>
              <a:rPr lang="en-US" dirty="0" smtClean="0"/>
              <a:t>Less</a:t>
            </a:r>
            <a:r>
              <a:rPr lang="en-US" dirty="0"/>
              <a:t>: qualifying payments and reliefs for that year </a:t>
            </a:r>
            <a:r>
              <a:rPr lang="en-US" sz="1200" dirty="0" smtClean="0"/>
              <a:t>(S52) </a:t>
            </a:r>
            <a:r>
              <a:rPr lang="en-US" dirty="0" smtClean="0"/>
              <a:t>			(X)</a:t>
            </a:r>
          </a:p>
          <a:p>
            <a:r>
              <a:rPr lang="en-US" dirty="0" smtClean="0"/>
              <a:t>Taxable income	</a:t>
            </a:r>
            <a:r>
              <a:rPr lang="en-US" sz="1200" dirty="0" smtClean="0"/>
              <a:t>(S3)</a:t>
            </a:r>
            <a:r>
              <a:rPr lang="en-US" dirty="0" smtClean="0"/>
              <a:t>						</a:t>
            </a:r>
            <a:r>
              <a:rPr lang="en-US" dirty="0"/>
              <a:t>	</a:t>
            </a:r>
            <a:r>
              <a:rPr lang="en-US" dirty="0" smtClean="0"/>
              <a:t>A+B+C+D-X</a:t>
            </a:r>
            <a:endParaRPr lang="en-US" dirty="0"/>
          </a:p>
          <a:p>
            <a:r>
              <a:rPr lang="en-US" dirty="0" smtClean="0"/>
              <a:t>	</a:t>
            </a:r>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23</a:t>
            </a:fld>
            <a:endParaRPr lang="en-US" dirty="0"/>
          </a:p>
        </p:txBody>
      </p:sp>
    </p:spTree>
    <p:extLst>
      <p:ext uri="{BB962C8B-B14F-4D97-AF65-F5344CB8AC3E}">
        <p14:creationId xmlns:p14="http://schemas.microsoft.com/office/powerpoint/2010/main" xmlns="" val="31419182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calculate your Taxable Income</a:t>
            </a:r>
            <a:endParaRPr lang="en-US" dirty="0"/>
          </a:p>
        </p:txBody>
      </p:sp>
      <p:pic>
        <p:nvPicPr>
          <p:cNvPr id="4" name="Content Placeholder 3"/>
          <p:cNvPicPr>
            <a:picLocks noGrp="1" noChangeAspect="1"/>
          </p:cNvPicPr>
          <p:nvPr>
            <p:ph sz="quarter" idx="15"/>
          </p:nvPr>
        </p:nvPicPr>
        <p:blipFill>
          <a:blip r:embed="rId2"/>
          <a:stretch>
            <a:fillRect/>
          </a:stretch>
        </p:blipFill>
        <p:spPr>
          <a:xfrm>
            <a:off x="1532587" y="1241630"/>
            <a:ext cx="8564450" cy="5493560"/>
          </a:xfrm>
          <a:prstGeom prst="rect">
            <a:avLst/>
          </a:prstGeom>
        </p:spPr>
      </p:pic>
      <p:sp>
        <p:nvSpPr>
          <p:cNvPr id="3" name="Slide Number Placeholder 2"/>
          <p:cNvSpPr>
            <a:spLocks noGrp="1"/>
          </p:cNvSpPr>
          <p:nvPr>
            <p:ph type="sldNum" sz="quarter" idx="4"/>
          </p:nvPr>
        </p:nvSpPr>
        <p:spPr/>
        <p:txBody>
          <a:bodyPr/>
          <a:lstStyle/>
          <a:p>
            <a:fld id="{016C0488-217C-405E-84A7-2C6B75A710C1}" type="slidenum">
              <a:rPr lang="en-US" smtClean="0"/>
              <a:pPr/>
              <a:t>24</a:t>
            </a:fld>
            <a:endParaRPr lang="en-US" dirty="0"/>
          </a:p>
        </p:txBody>
      </p:sp>
    </p:spTree>
    <p:extLst>
      <p:ext uri="{BB962C8B-B14F-4D97-AF65-F5344CB8AC3E}">
        <p14:creationId xmlns:p14="http://schemas.microsoft.com/office/powerpoint/2010/main" xmlns="" val="24188147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Residence and Sources</a:t>
            </a:r>
          </a:p>
        </p:txBody>
      </p:sp>
      <p:sp>
        <p:nvSpPr>
          <p:cNvPr id="3" name="Content Placeholder 2"/>
          <p:cNvSpPr>
            <a:spLocks noGrp="1"/>
          </p:cNvSpPr>
          <p:nvPr>
            <p:ph sz="quarter" idx="15"/>
          </p:nvPr>
        </p:nvSpPr>
        <p:spPr/>
        <p:txBody>
          <a:bodyPr/>
          <a:lstStyle/>
          <a:p>
            <a:r>
              <a:rPr lang="en-US" dirty="0"/>
              <a:t>69. (1) An individual shall be a resident in Sri Lanka</a:t>
            </a:r>
          </a:p>
          <a:p>
            <a:r>
              <a:rPr lang="en-US" dirty="0"/>
              <a:t>for a year of assessment if the individual –</a:t>
            </a:r>
          </a:p>
          <a:p>
            <a:r>
              <a:rPr lang="en-US" dirty="0"/>
              <a:t>(a) resides in Sri Lanka;</a:t>
            </a:r>
          </a:p>
          <a:p>
            <a:r>
              <a:rPr lang="en-US" dirty="0"/>
              <a:t>(b) is domiciled in Sri Lanka unless the individual </a:t>
            </a:r>
            <a:r>
              <a:rPr lang="en-US" dirty="0" smtClean="0"/>
              <a:t>has a </a:t>
            </a:r>
            <a:r>
              <a:rPr lang="en-US" dirty="0"/>
              <a:t>permanent home outside Sri Lanka for the whole of the year and does not have a permanent home </a:t>
            </a:r>
            <a:r>
              <a:rPr lang="en-US" dirty="0" smtClean="0"/>
              <a:t>in Sri </a:t>
            </a:r>
            <a:r>
              <a:rPr lang="en-US" dirty="0"/>
              <a:t>Lanka;</a:t>
            </a:r>
          </a:p>
          <a:p>
            <a:r>
              <a:rPr lang="en-US" dirty="0"/>
              <a:t>(c) is present in Sri Lanka during the year and </a:t>
            </a:r>
            <a:r>
              <a:rPr lang="en-US" dirty="0" smtClean="0"/>
              <a:t>that presence </a:t>
            </a:r>
            <a:r>
              <a:rPr lang="en-US" dirty="0"/>
              <a:t>falls within a period or periods </a:t>
            </a:r>
            <a:r>
              <a:rPr lang="en-US" dirty="0" smtClean="0"/>
              <a:t>amounting in </a:t>
            </a:r>
            <a:r>
              <a:rPr lang="en-US" dirty="0"/>
              <a:t>aggregate to one hundred and eighty three </a:t>
            </a:r>
            <a:r>
              <a:rPr lang="en-US" dirty="0" smtClean="0"/>
              <a:t>days or </a:t>
            </a:r>
            <a:r>
              <a:rPr lang="en-US" dirty="0"/>
              <a:t>more in any twelve month period that </a:t>
            </a:r>
            <a:r>
              <a:rPr lang="en-US" dirty="0" smtClean="0"/>
              <a:t>commences or </a:t>
            </a:r>
            <a:r>
              <a:rPr lang="en-US" dirty="0"/>
              <a:t>ends during the year;</a:t>
            </a:r>
          </a:p>
          <a:p>
            <a:r>
              <a:rPr lang="en-US" dirty="0"/>
              <a:t>(d) is an employee or an official of the Government </a:t>
            </a:r>
            <a:r>
              <a:rPr lang="en-US" dirty="0" smtClean="0"/>
              <a:t>of Sri </a:t>
            </a:r>
            <a:r>
              <a:rPr lang="en-US" dirty="0"/>
              <a:t>Lanka and his spouse is posted abroad </a:t>
            </a:r>
            <a:r>
              <a:rPr lang="en-US" dirty="0" smtClean="0"/>
              <a:t>during the </a:t>
            </a:r>
            <a:r>
              <a:rPr lang="en-US" dirty="0"/>
              <a:t>year; or</a:t>
            </a:r>
          </a:p>
          <a:p>
            <a:r>
              <a:rPr lang="en-US" dirty="0"/>
              <a:t>(e) is an individual who is employed on a Sri </a:t>
            </a:r>
            <a:r>
              <a:rPr lang="en-US" dirty="0" smtClean="0"/>
              <a:t>Lanka ship</a:t>
            </a:r>
            <a:r>
              <a:rPr lang="en-US" dirty="0"/>
              <a:t>, within the meaning of the Merchant </a:t>
            </a:r>
            <a:r>
              <a:rPr lang="en-US" dirty="0" smtClean="0"/>
              <a:t>Shipping Act</a:t>
            </a:r>
            <a:r>
              <a:rPr lang="en-US" dirty="0"/>
              <a:t>, during the period the individual is so employed.</a:t>
            </a:r>
          </a:p>
        </p:txBody>
      </p:sp>
      <p:sp>
        <p:nvSpPr>
          <p:cNvPr id="4" name="Slide Number Placeholder 3"/>
          <p:cNvSpPr>
            <a:spLocks noGrp="1"/>
          </p:cNvSpPr>
          <p:nvPr>
            <p:ph type="sldNum" sz="quarter" idx="4"/>
          </p:nvPr>
        </p:nvSpPr>
        <p:spPr/>
        <p:txBody>
          <a:bodyPr/>
          <a:lstStyle/>
          <a:p>
            <a:fld id="{016C0488-217C-405E-84A7-2C6B75A710C1}" type="slidenum">
              <a:rPr lang="en-US" smtClean="0"/>
              <a:pPr/>
              <a:t>25</a:t>
            </a:fld>
            <a:endParaRPr lang="en-US" dirty="0"/>
          </a:p>
        </p:txBody>
      </p:sp>
    </p:spTree>
    <p:extLst>
      <p:ext uri="{BB962C8B-B14F-4D97-AF65-F5344CB8AC3E}">
        <p14:creationId xmlns:p14="http://schemas.microsoft.com/office/powerpoint/2010/main" xmlns="" val="19548020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Residence and Sources</a:t>
            </a:r>
          </a:p>
        </p:txBody>
      </p:sp>
      <p:sp>
        <p:nvSpPr>
          <p:cNvPr id="3" name="Content Placeholder 2"/>
          <p:cNvSpPr>
            <a:spLocks noGrp="1"/>
          </p:cNvSpPr>
          <p:nvPr>
            <p:ph sz="quarter" idx="15"/>
          </p:nvPr>
        </p:nvSpPr>
        <p:spPr/>
        <p:txBody>
          <a:bodyPr/>
          <a:lstStyle/>
          <a:p>
            <a:r>
              <a:rPr lang="en-US" dirty="0"/>
              <a:t>70. (1) An individual who is resident in Sri Lanka </a:t>
            </a:r>
            <a:r>
              <a:rPr lang="en-US" dirty="0" smtClean="0"/>
              <a:t>only by </a:t>
            </a:r>
            <a:r>
              <a:rPr lang="en-US" dirty="0"/>
              <a:t>reason of paragraph (c) of subsection (1) of section 69</a:t>
            </a:r>
            <a:r>
              <a:rPr lang="en-US" dirty="0" smtClean="0"/>
              <a:t>, shall </a:t>
            </a:r>
            <a:r>
              <a:rPr lang="en-US" dirty="0"/>
              <a:t>be so resident from the start of the one hundred </a:t>
            </a:r>
            <a:r>
              <a:rPr lang="en-US" dirty="0" smtClean="0"/>
              <a:t>and eighty </a:t>
            </a:r>
            <a:r>
              <a:rPr lang="en-US" dirty="0"/>
              <a:t>three day period. Otherwise, a person who is </a:t>
            </a:r>
            <a:r>
              <a:rPr lang="en-US" dirty="0" smtClean="0"/>
              <a:t>resident in </a:t>
            </a:r>
            <a:r>
              <a:rPr lang="en-US" dirty="0"/>
              <a:t>Sri Lanka during a year of assessment shall be treated as </a:t>
            </a:r>
            <a:r>
              <a:rPr lang="en-US" dirty="0" smtClean="0"/>
              <a:t>a resident </a:t>
            </a:r>
            <a:r>
              <a:rPr lang="en-US" dirty="0"/>
              <a:t>for the whole of the year</a:t>
            </a:r>
            <a:r>
              <a:rPr lang="en-US" dirty="0" smtClean="0"/>
              <a:t>.</a:t>
            </a:r>
          </a:p>
          <a:p>
            <a:r>
              <a:rPr lang="en-US" dirty="0"/>
              <a:t>71. (1) Income of a person from an employment that </a:t>
            </a:r>
            <a:r>
              <a:rPr lang="en-US" dirty="0" smtClean="0"/>
              <a:t>has a </a:t>
            </a:r>
            <a:r>
              <a:rPr lang="en-US" dirty="0"/>
              <a:t>source in Sri Lanka shall be </a:t>
            </a:r>
            <a:r>
              <a:rPr lang="en-US" dirty="0" smtClean="0"/>
              <a:t>calculated </a:t>
            </a:r>
            <a:r>
              <a:rPr lang="en-US" dirty="0"/>
              <a:t>separately </a:t>
            </a:r>
            <a:r>
              <a:rPr lang="en-US" dirty="0" smtClean="0"/>
              <a:t>from income </a:t>
            </a:r>
            <a:r>
              <a:rPr lang="en-US" dirty="0"/>
              <a:t>from that employment that has a foreign source.</a:t>
            </a:r>
          </a:p>
        </p:txBody>
      </p:sp>
      <p:sp>
        <p:nvSpPr>
          <p:cNvPr id="4" name="Slide Number Placeholder 3"/>
          <p:cNvSpPr>
            <a:spLocks noGrp="1"/>
          </p:cNvSpPr>
          <p:nvPr>
            <p:ph type="sldNum" sz="quarter" idx="4"/>
          </p:nvPr>
        </p:nvSpPr>
        <p:spPr/>
        <p:txBody>
          <a:bodyPr/>
          <a:lstStyle/>
          <a:p>
            <a:fld id="{016C0488-217C-405E-84A7-2C6B75A710C1}" type="slidenum">
              <a:rPr lang="en-US" smtClean="0"/>
              <a:pPr/>
              <a:t>26</a:t>
            </a:fld>
            <a:endParaRPr lang="en-US" dirty="0"/>
          </a:p>
        </p:txBody>
      </p:sp>
    </p:spTree>
    <p:extLst>
      <p:ext uri="{BB962C8B-B14F-4D97-AF65-F5344CB8AC3E}">
        <p14:creationId xmlns:p14="http://schemas.microsoft.com/office/powerpoint/2010/main" xmlns="" val="27694631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200" y="637309"/>
            <a:ext cx="10769600" cy="741218"/>
          </a:xfrm>
        </p:spPr>
        <p:txBody>
          <a:bodyPr/>
          <a:lstStyle/>
          <a:p>
            <a:r>
              <a:rPr lang="en-US" dirty="0" smtClean="0"/>
              <a:t>Areas that need clarification or attention</a:t>
            </a:r>
            <a:endParaRPr lang="en-US" dirty="0"/>
          </a:p>
        </p:txBody>
      </p:sp>
      <p:sp>
        <p:nvSpPr>
          <p:cNvPr id="3" name="Content Placeholder 2"/>
          <p:cNvSpPr>
            <a:spLocks noGrp="1"/>
          </p:cNvSpPr>
          <p:nvPr>
            <p:ph sz="quarter" idx="15"/>
          </p:nvPr>
        </p:nvSpPr>
        <p:spPr>
          <a:xfrm>
            <a:off x="711200" y="1191490"/>
            <a:ext cx="10769600" cy="4371109"/>
          </a:xfrm>
        </p:spPr>
        <p:txBody>
          <a:bodyPr/>
          <a:lstStyle/>
          <a:p>
            <a:pPr marL="342900" indent="-342900">
              <a:buFont typeface="Arial" panose="020B0604020202020204" pitchFamily="34" charset="0"/>
              <a:buChar char="•"/>
            </a:pPr>
            <a:r>
              <a:rPr lang="en-US" dirty="0" smtClean="0"/>
              <a:t>Remuneration earned by a Sri Lankan citizen in a non treaty partner country, if he/she returns to Sri Lanka during the first six months of the year of assessment </a:t>
            </a:r>
          </a:p>
          <a:p>
            <a:pPr marL="342900" indent="-342900">
              <a:buFont typeface="Arial" panose="020B0604020202020204" pitchFamily="34" charset="0"/>
              <a:buChar char="•"/>
            </a:pPr>
            <a:r>
              <a:rPr lang="en-US" dirty="0" smtClean="0"/>
              <a:t>Pension received </a:t>
            </a:r>
            <a:r>
              <a:rPr lang="en-US" dirty="0"/>
              <a:t>by a Sri Lankan </a:t>
            </a:r>
            <a:r>
              <a:rPr lang="en-US" dirty="0" smtClean="0"/>
              <a:t>citizen/resident or his/her spouse from abroad for past services </a:t>
            </a:r>
          </a:p>
          <a:p>
            <a:pPr indent="0"/>
            <a:r>
              <a:rPr lang="en-US" dirty="0" smtClean="0"/>
              <a:t>be taxed in Sri Lanka in the absence of the exemption given under section 8(1)(j)???? </a:t>
            </a:r>
            <a:endParaRPr lang="en-US" dirty="0"/>
          </a:p>
          <a:p>
            <a:pPr lvl="1" indent="0">
              <a:spcAft>
                <a:spcPts val="0"/>
              </a:spcAft>
              <a:buNone/>
            </a:pPr>
            <a:r>
              <a:rPr lang="en-US" sz="1600" dirty="0"/>
              <a:t>(j) the emolument earned or the pension arising in any year of assessment, in foreign currency, by or to any individual resident in Sri Lanka in respect of</a:t>
            </a:r>
            <a:r>
              <a:rPr lang="en-US" sz="1600" dirty="0" smtClean="0"/>
              <a:t>–</a:t>
            </a:r>
          </a:p>
          <a:p>
            <a:pPr lvl="1" indent="0">
              <a:spcAft>
                <a:spcPts val="0"/>
              </a:spcAft>
              <a:buNone/>
            </a:pPr>
            <a:r>
              <a:rPr lang="en-US" sz="1600" dirty="0" smtClean="0"/>
              <a:t>(</a:t>
            </a:r>
            <a:r>
              <a:rPr lang="en-US" sz="1600" dirty="0"/>
              <a:t>i) services rendered by him in that year of assessment; or</a:t>
            </a:r>
          </a:p>
          <a:p>
            <a:pPr lvl="1" indent="0">
              <a:spcAft>
                <a:spcPts val="0"/>
              </a:spcAft>
              <a:buNone/>
            </a:pPr>
            <a:r>
              <a:rPr lang="en-US" sz="1600" dirty="0"/>
              <a:t>(ii) past services rendered by him or his spouse,</a:t>
            </a:r>
          </a:p>
          <a:p>
            <a:pPr lvl="1" indent="0">
              <a:buNone/>
            </a:pPr>
            <a:r>
              <a:rPr lang="en-US" sz="1600" dirty="0"/>
              <a:t>outside Sri Lanka in the course of any employment carried on, or exercised by him or his spouse, if such emoluments or pension are paid to him in Sri Lanka or such emoluments or pension (less such amount expended by such individual outside Sri Lanka as is considered by the Commissioner-General to be reasonable expenses) are remitted by him to Sri Lanka;</a:t>
            </a:r>
            <a:endParaRPr lang="en-US" sz="1600" dirty="0" smtClean="0"/>
          </a:p>
          <a:p>
            <a:pPr marL="342900" indent="-342900">
              <a:buFont typeface="Arial" panose="020B0604020202020204" pitchFamily="34" charset="0"/>
              <a:buChar char="•"/>
            </a:pPr>
            <a:r>
              <a:rPr lang="en-US" dirty="0" smtClean="0"/>
              <a:t>Expatriates who become residents in any year of assessment be </a:t>
            </a:r>
            <a:r>
              <a:rPr lang="en-US" dirty="0"/>
              <a:t>taxed in Sri Lanka </a:t>
            </a:r>
            <a:r>
              <a:rPr lang="en-US" dirty="0" smtClean="0"/>
              <a:t>on their world wide income in </a:t>
            </a:r>
            <a:r>
              <a:rPr lang="en-US" dirty="0"/>
              <a:t>the absence of the exemption given under section </a:t>
            </a:r>
            <a:r>
              <a:rPr lang="en-US" dirty="0" smtClean="0"/>
              <a:t>13(zz)???? </a:t>
            </a:r>
          </a:p>
          <a:p>
            <a:pPr lvl="1" indent="0">
              <a:buNone/>
            </a:pPr>
            <a:r>
              <a:rPr lang="en-US" sz="1600" dirty="0"/>
              <a:t>(zz) The profits and income of any individual who is not a citizen of Sri Lanka and who is employed in Sri Lanka in any undertaking, being profits and income arising or derived from outside Sri Lanka during the period commencing from April 1, 2008, and ending on the date of cessation of such employment;</a:t>
            </a:r>
          </a:p>
          <a:p>
            <a:pPr indent="0"/>
            <a:endParaRPr lang="en-US" sz="1200"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27</a:t>
            </a:fld>
            <a:endParaRPr lang="en-US" dirty="0"/>
          </a:p>
        </p:txBody>
      </p:sp>
    </p:spTree>
    <p:extLst>
      <p:ext uri="{BB962C8B-B14F-4D97-AF65-F5344CB8AC3E}">
        <p14:creationId xmlns:p14="http://schemas.microsoft.com/office/powerpoint/2010/main" xmlns="" val="27215067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that need clarification or attention</a:t>
            </a:r>
            <a:endParaRPr lang="en-US" dirty="0"/>
          </a:p>
        </p:txBody>
      </p:sp>
      <p:sp>
        <p:nvSpPr>
          <p:cNvPr id="3" name="Content Placeholder 2"/>
          <p:cNvSpPr>
            <a:spLocks noGrp="1"/>
          </p:cNvSpPr>
          <p:nvPr>
            <p:ph sz="quarter" idx="15"/>
          </p:nvPr>
        </p:nvSpPr>
        <p:spPr>
          <a:xfrm>
            <a:off x="711200" y="1427018"/>
            <a:ext cx="10769600" cy="4745182"/>
          </a:xfrm>
        </p:spPr>
        <p:txBody>
          <a:bodyPr/>
          <a:lstStyle/>
          <a:p>
            <a:pPr marL="342900" indent="-342900">
              <a:buFont typeface="Arial" panose="020B0604020202020204" pitchFamily="34" charset="0"/>
              <a:buChar char="•"/>
            </a:pPr>
            <a:r>
              <a:rPr lang="en-US" dirty="0" smtClean="0"/>
              <a:t>In the absence of the exemption given under section 8(1)(h) of the existing Act, will the passage granted to an expatriate and his immediate family be taxed? Or will it be excluded under section 5(3)(b) of the IR Bill?????</a:t>
            </a:r>
          </a:p>
          <a:p>
            <a:pPr lvl="1" indent="0">
              <a:buNone/>
            </a:pPr>
            <a:r>
              <a:rPr lang="en-US" sz="1200" dirty="0" smtClean="0"/>
              <a:t>(</a:t>
            </a:r>
            <a:r>
              <a:rPr lang="en-US" sz="1200" dirty="0"/>
              <a:t>h) the value of any travel warrant or passage granted to a person who is not a citizen of Sri Lanka, to enable him to come to Sri Lanka to assume duties or to visit his home abroad, or to </a:t>
            </a:r>
            <a:r>
              <a:rPr lang="en-US" sz="1200" dirty="0" smtClean="0"/>
              <a:t>return from </a:t>
            </a:r>
            <a:r>
              <a:rPr lang="en-US" sz="1200" dirty="0"/>
              <a:t>Sri Lanka on the termination of his services, whether on retirement or otherwise, or of any travel warrant or passage granted to the spouse or any son or daughter of such person to come to Sri Lanka or to visit his or her home abroad or to return from Sri Lanka, on the termination of the services of </a:t>
            </a:r>
            <a:r>
              <a:rPr lang="en-US" sz="1200" dirty="0" smtClean="0"/>
              <a:t>such</a:t>
            </a:r>
          </a:p>
          <a:p>
            <a:pPr marL="171450" indent="-171450">
              <a:buFont typeface="Arial" panose="020B0604020202020204" pitchFamily="34" charset="0"/>
              <a:buChar char="•"/>
            </a:pPr>
            <a:r>
              <a:rPr lang="en-US" dirty="0" smtClean="0"/>
              <a:t>Exemption/reliefs </a:t>
            </a:r>
            <a:r>
              <a:rPr lang="en-US" dirty="0"/>
              <a:t>given in respect of </a:t>
            </a:r>
            <a:r>
              <a:rPr lang="en-US" dirty="0" smtClean="0"/>
              <a:t>travelling </a:t>
            </a:r>
            <a:r>
              <a:rPr lang="en-US" dirty="0"/>
              <a:t>allowance/vehicle benefit (section 8(1)(s)), housing, interest free or at a subsidized rate loans (section 8(1)(y)) no longer available</a:t>
            </a:r>
            <a:r>
              <a:rPr lang="en-US" dirty="0" smtClean="0"/>
              <a:t>??????</a:t>
            </a:r>
          </a:p>
          <a:p>
            <a:pPr marL="171450" indent="-171450">
              <a:buFont typeface="Arial" panose="020B0604020202020204" pitchFamily="34" charset="0"/>
              <a:buChar char="•"/>
            </a:pPr>
            <a:endParaRPr lang="en-US" dirty="0"/>
          </a:p>
          <a:p>
            <a:pPr lvl="1" indent="0">
              <a:buNone/>
            </a:pPr>
            <a:endParaRPr lang="en-US" sz="1200"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28</a:t>
            </a:fld>
            <a:endParaRPr lang="en-US" dirty="0"/>
          </a:p>
        </p:txBody>
      </p:sp>
    </p:spTree>
    <p:extLst>
      <p:ext uri="{BB962C8B-B14F-4D97-AF65-F5344CB8AC3E}">
        <p14:creationId xmlns:p14="http://schemas.microsoft.com/office/powerpoint/2010/main" xmlns="" val="7554695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that need clarification or attention</a:t>
            </a:r>
            <a:endParaRPr lang="en-US" dirty="0"/>
          </a:p>
        </p:txBody>
      </p:sp>
      <p:sp>
        <p:nvSpPr>
          <p:cNvPr id="3" name="Content Placeholder 2"/>
          <p:cNvSpPr>
            <a:spLocks noGrp="1"/>
          </p:cNvSpPr>
          <p:nvPr>
            <p:ph sz="quarter" idx="15"/>
          </p:nvPr>
        </p:nvSpPr>
        <p:spPr>
          <a:xfrm>
            <a:off x="711200" y="1489363"/>
            <a:ext cx="10769600" cy="4419600"/>
          </a:xfrm>
        </p:spPr>
        <p:txBody>
          <a:bodyPr/>
          <a:lstStyle/>
          <a:p>
            <a:pPr marL="342900" indent="-342900">
              <a:buFont typeface="Arial" panose="020B0604020202020204" pitchFamily="34" charset="0"/>
              <a:buChar char="•"/>
            </a:pPr>
            <a:r>
              <a:rPr lang="en-US" dirty="0" smtClean="0"/>
              <a:t>Interest </a:t>
            </a:r>
            <a:r>
              <a:rPr lang="en-US" dirty="0"/>
              <a:t>accruing to </a:t>
            </a:r>
            <a:r>
              <a:rPr lang="en-US" dirty="0" smtClean="0"/>
              <a:t>an individual from an NRFC, RFC account </a:t>
            </a:r>
          </a:p>
          <a:p>
            <a:pPr indent="0"/>
            <a:r>
              <a:rPr lang="en-US" dirty="0"/>
              <a:t>be taxed in the absence of the exemption given under section </a:t>
            </a:r>
            <a:r>
              <a:rPr lang="en-US" dirty="0" smtClean="0"/>
              <a:t>9(1)(d) </a:t>
            </a:r>
            <a:endParaRPr lang="en-US" dirty="0"/>
          </a:p>
          <a:p>
            <a:pPr lvl="1" indent="0">
              <a:buNone/>
            </a:pPr>
            <a:r>
              <a:rPr lang="en-US" sz="1200" dirty="0" smtClean="0"/>
              <a:t>(d</a:t>
            </a:r>
            <a:r>
              <a:rPr lang="en-US" sz="1200" dirty="0"/>
              <a:t>) the interest accruing to any person on moneys lying to his credit in foreign currency in any account opened by him or on his behalf , in any commercial bank or in any specialised bank, with the approval of the Central Bank of Sri Lanka;</a:t>
            </a:r>
            <a:endParaRPr lang="en-US" sz="1200"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Net Annual value of not </a:t>
            </a:r>
            <a:r>
              <a:rPr lang="en-US" dirty="0"/>
              <a:t>more than one place of residence, owned by and occupied by or on behalf of an individual;</a:t>
            </a:r>
            <a:endParaRPr lang="en-US" dirty="0" smtClean="0"/>
          </a:p>
          <a:p>
            <a:pPr indent="0"/>
            <a:r>
              <a:rPr lang="en-US" dirty="0" smtClean="0"/>
              <a:t>be taxed in the absence of the exemption given under section 11(1)(a) </a:t>
            </a:r>
            <a:endParaRPr lang="en-US" dirty="0"/>
          </a:p>
          <a:p>
            <a:pPr lvl="1" indent="0">
              <a:buNone/>
            </a:pPr>
            <a:endParaRPr lang="en-US" sz="1200" dirty="0"/>
          </a:p>
          <a:p>
            <a:pPr marL="342900" indent="-342900">
              <a:buFont typeface="Arial" panose="020B0604020202020204" pitchFamily="34" charset="0"/>
              <a:buChar char="•"/>
            </a:pPr>
            <a:r>
              <a:rPr lang="en-US" dirty="0" smtClean="0"/>
              <a:t>The </a:t>
            </a:r>
            <a:r>
              <a:rPr lang="en-US" dirty="0"/>
              <a:t>profits and income accruing to any person </a:t>
            </a:r>
            <a:r>
              <a:rPr lang="en-US" dirty="0" smtClean="0"/>
              <a:t>(including an individual) from </a:t>
            </a:r>
            <a:r>
              <a:rPr lang="en-US" dirty="0"/>
              <a:t>the redemption of a unit of a Unit Trust or a Mutual Fund</a:t>
            </a:r>
            <a:r>
              <a:rPr lang="en-US" dirty="0" smtClean="0"/>
              <a:t>;</a:t>
            </a:r>
          </a:p>
          <a:p>
            <a:pPr indent="0"/>
            <a:r>
              <a:rPr lang="en-US" dirty="0"/>
              <a:t>be taxed in the absence of the exemption given under section </a:t>
            </a:r>
            <a:r>
              <a:rPr lang="en-US" dirty="0" smtClean="0"/>
              <a:t>13(tt) </a:t>
            </a:r>
          </a:p>
          <a:p>
            <a:pPr indent="0"/>
            <a:endParaRPr lang="en-US" dirty="0"/>
          </a:p>
          <a:p>
            <a:pPr indent="0"/>
            <a:endParaRPr lang="en-US" dirty="0"/>
          </a:p>
          <a:p>
            <a:pPr lvl="1" indent="0">
              <a:buNone/>
            </a:pPr>
            <a:endParaRPr lang="en-US" dirty="0" smtClean="0"/>
          </a:p>
        </p:txBody>
      </p:sp>
      <p:sp>
        <p:nvSpPr>
          <p:cNvPr id="4" name="Slide Number Placeholder 3"/>
          <p:cNvSpPr>
            <a:spLocks noGrp="1"/>
          </p:cNvSpPr>
          <p:nvPr>
            <p:ph type="sldNum" sz="quarter" idx="4"/>
          </p:nvPr>
        </p:nvSpPr>
        <p:spPr/>
        <p:txBody>
          <a:bodyPr/>
          <a:lstStyle/>
          <a:p>
            <a:fld id="{016C0488-217C-405E-84A7-2C6B75A710C1}" type="slidenum">
              <a:rPr lang="en-US" smtClean="0"/>
              <a:pPr/>
              <a:t>29</a:t>
            </a:fld>
            <a:endParaRPr lang="en-US" dirty="0"/>
          </a:p>
        </p:txBody>
      </p:sp>
    </p:spTree>
    <p:extLst>
      <p:ext uri="{BB962C8B-B14F-4D97-AF65-F5344CB8AC3E}">
        <p14:creationId xmlns:p14="http://schemas.microsoft.com/office/powerpoint/2010/main" xmlns="" val="2085760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Assessable </a:t>
            </a:r>
            <a:r>
              <a:rPr lang="en-US" dirty="0" smtClean="0"/>
              <a:t>income</a:t>
            </a:r>
            <a:endParaRPr lang="en-US" dirty="0"/>
          </a:p>
        </p:txBody>
      </p:sp>
      <p:sp>
        <p:nvSpPr>
          <p:cNvPr id="3" name="Content Placeholder 2"/>
          <p:cNvSpPr>
            <a:spLocks noGrp="1"/>
          </p:cNvSpPr>
          <p:nvPr>
            <p:ph sz="quarter" idx="15"/>
          </p:nvPr>
        </p:nvSpPr>
        <p:spPr/>
        <p:txBody>
          <a:bodyPr/>
          <a:lstStyle/>
          <a:p>
            <a:r>
              <a:rPr lang="en-US" dirty="0" smtClean="0"/>
              <a:t>Inland Revenue Bill does </a:t>
            </a:r>
            <a:r>
              <a:rPr lang="en-US" dirty="0"/>
              <a:t>not define the terms statuary income and total statuary income.</a:t>
            </a:r>
          </a:p>
          <a:p>
            <a:endParaRPr lang="en-US" dirty="0" smtClean="0"/>
          </a:p>
          <a:p>
            <a:r>
              <a:rPr lang="en-US" dirty="0"/>
              <a:t>assessable income of a person for a year </a:t>
            </a:r>
            <a:r>
              <a:rPr lang="en-US" dirty="0" smtClean="0"/>
              <a:t>of assessment </a:t>
            </a:r>
            <a:r>
              <a:rPr lang="en-US" dirty="0"/>
              <a:t>from employment, business, investment or </a:t>
            </a:r>
            <a:r>
              <a:rPr lang="en-US" dirty="0" smtClean="0"/>
              <a:t>other source </a:t>
            </a:r>
            <a:r>
              <a:rPr lang="en-US" dirty="0"/>
              <a:t>shall be equal to </a:t>
            </a:r>
            <a:r>
              <a:rPr lang="en-US" dirty="0" smtClean="0"/>
              <a:t>–</a:t>
            </a:r>
          </a:p>
          <a:p>
            <a:endParaRPr lang="en-US" dirty="0" smtClean="0"/>
          </a:p>
          <a:p>
            <a:pPr marL="182880" indent="-457200">
              <a:buAutoNum type="alphaLcParenBoth"/>
            </a:pPr>
            <a:r>
              <a:rPr lang="en-US" dirty="0" smtClean="0"/>
              <a:t>in </a:t>
            </a:r>
            <a:r>
              <a:rPr lang="en-US" dirty="0"/>
              <a:t>the case of a resident person, the person’s </a:t>
            </a:r>
            <a:r>
              <a:rPr lang="en-US" dirty="0" smtClean="0"/>
              <a:t>income from </a:t>
            </a:r>
            <a:r>
              <a:rPr lang="en-US" dirty="0"/>
              <a:t>employment, business, </a:t>
            </a:r>
            <a:r>
              <a:rPr lang="en-US" dirty="0" smtClean="0"/>
              <a:t>investment </a:t>
            </a:r>
            <a:r>
              <a:rPr lang="en-US" dirty="0"/>
              <a:t>or </a:t>
            </a:r>
            <a:r>
              <a:rPr lang="en-US" dirty="0" smtClean="0"/>
              <a:t>other source </a:t>
            </a:r>
            <a:r>
              <a:rPr lang="en-US" dirty="0"/>
              <a:t>for that year, wherever the source arises; </a:t>
            </a:r>
            <a:r>
              <a:rPr lang="en-US" dirty="0" smtClean="0"/>
              <a:t>and</a:t>
            </a:r>
          </a:p>
          <a:p>
            <a:pPr marL="182880" indent="-457200">
              <a:buAutoNum type="alphaLcParenBoth"/>
            </a:pPr>
            <a:endParaRPr lang="en-US" dirty="0"/>
          </a:p>
          <a:p>
            <a:pPr marL="182880" indent="-457200">
              <a:buAutoNum type="alphaLcParenBoth"/>
            </a:pPr>
            <a:r>
              <a:rPr lang="en-US" dirty="0" smtClean="0"/>
              <a:t>in </a:t>
            </a:r>
            <a:r>
              <a:rPr lang="en-US" dirty="0"/>
              <a:t>the case of a non-resident person, the </a:t>
            </a:r>
            <a:r>
              <a:rPr lang="en-US" dirty="0" smtClean="0"/>
              <a:t>person’s income </a:t>
            </a:r>
            <a:r>
              <a:rPr lang="en-US" dirty="0"/>
              <a:t>from the employment, business, </a:t>
            </a:r>
            <a:r>
              <a:rPr lang="en-US" dirty="0" smtClean="0"/>
              <a:t>investment or </a:t>
            </a:r>
            <a:r>
              <a:rPr lang="en-US" dirty="0"/>
              <a:t>other source for that year, to the extent </a:t>
            </a:r>
            <a:r>
              <a:rPr lang="en-US" dirty="0" smtClean="0"/>
              <a:t>that the </a:t>
            </a:r>
            <a:r>
              <a:rPr lang="en-US" dirty="0"/>
              <a:t>income arises in or is derived from a source </a:t>
            </a:r>
            <a:r>
              <a:rPr lang="en-US" dirty="0" smtClean="0"/>
              <a:t>in Sri </a:t>
            </a:r>
            <a:r>
              <a:rPr lang="en-US" dirty="0"/>
              <a:t>Lanka</a:t>
            </a:r>
            <a:r>
              <a:rPr lang="en-US" dirty="0" smtClean="0"/>
              <a:t>.</a:t>
            </a:r>
          </a:p>
          <a:p>
            <a:pPr indent="0" algn="r"/>
            <a:r>
              <a:rPr lang="en-US" sz="1400" dirty="0" smtClean="0"/>
              <a:t>- </a:t>
            </a:r>
            <a:r>
              <a:rPr lang="en-US" sz="1400" dirty="0"/>
              <a:t>Section 4</a:t>
            </a:r>
          </a:p>
          <a:p>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3</a:t>
            </a:fld>
            <a:endParaRPr lang="en-US" dirty="0"/>
          </a:p>
        </p:txBody>
      </p:sp>
    </p:spTree>
    <p:extLst>
      <p:ext uri="{BB962C8B-B14F-4D97-AF65-F5344CB8AC3E}">
        <p14:creationId xmlns:p14="http://schemas.microsoft.com/office/powerpoint/2010/main" xmlns="" val="11999598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that need clarification or attention</a:t>
            </a:r>
            <a:endParaRPr lang="en-US" dirty="0"/>
          </a:p>
        </p:txBody>
      </p:sp>
      <p:sp>
        <p:nvSpPr>
          <p:cNvPr id="3" name="Content Placeholder 2"/>
          <p:cNvSpPr>
            <a:spLocks noGrp="1"/>
          </p:cNvSpPr>
          <p:nvPr>
            <p:ph sz="quarter" idx="15"/>
          </p:nvPr>
        </p:nvSpPr>
        <p:spPr>
          <a:xfrm>
            <a:off x="711200" y="1600200"/>
            <a:ext cx="10769600" cy="4419600"/>
          </a:xfrm>
        </p:spPr>
        <p:txBody>
          <a:bodyPr/>
          <a:lstStyle/>
          <a:p>
            <a:pPr marL="182880" indent="-457200">
              <a:buFont typeface="Arial" panose="020B0604020202020204" pitchFamily="34" charset="0"/>
              <a:buChar char="•"/>
            </a:pPr>
            <a:r>
              <a:rPr lang="en-US" dirty="0" smtClean="0"/>
              <a:t>The following exemption given to individuals under section 13 of the existing IR Act will no longer be available</a:t>
            </a:r>
          </a:p>
          <a:p>
            <a:pPr lvl="1" indent="0">
              <a:buNone/>
            </a:pPr>
            <a:r>
              <a:rPr lang="en-US" sz="1600" b="1" dirty="0" smtClean="0"/>
              <a:t>(</a:t>
            </a:r>
            <a:r>
              <a:rPr lang="en-US" sz="1600" b="1" dirty="0"/>
              <a:t>dd) </a:t>
            </a:r>
            <a:r>
              <a:rPr lang="en-US" sz="1600" dirty="0"/>
              <a:t>the profits and income for any year of assessment earned in foreign currency by any resident company, </a:t>
            </a:r>
            <a:r>
              <a:rPr lang="en-US" sz="1600" b="1" dirty="0"/>
              <a:t>a resident individual </a:t>
            </a:r>
            <a:r>
              <a:rPr lang="en-US" sz="1600" dirty="0"/>
              <a:t>or any partnership from services rendered </a:t>
            </a:r>
            <a:r>
              <a:rPr lang="en-US" sz="1600" b="1" dirty="0"/>
              <a:t>outside Sri Lanka</a:t>
            </a:r>
            <a:r>
              <a:rPr lang="en-US" sz="1600" dirty="0"/>
              <a:t> in that year of assessment, </a:t>
            </a:r>
            <a:r>
              <a:rPr lang="en-US" sz="1600" b="1" dirty="0"/>
              <a:t>in carrying out any construction project</a:t>
            </a:r>
            <a:r>
              <a:rPr lang="en-US" sz="1600" dirty="0"/>
              <a:t> in the course of any trade, business or vocation, if such profits and income (less any such amount expended by that company, individual or partnership outside Sri Lanka as is considered by the Commissioner-General to be reasonable expenses) are remitted to Sri Lanka through a bank;</a:t>
            </a:r>
          </a:p>
          <a:p>
            <a:pPr lvl="1" indent="0">
              <a:buNone/>
            </a:pPr>
            <a:r>
              <a:rPr lang="en-US" sz="1600" b="1" dirty="0" smtClean="0"/>
              <a:t>(</a:t>
            </a:r>
            <a:r>
              <a:rPr lang="en-US" sz="1600" b="1" dirty="0"/>
              <a:t>ddd) </a:t>
            </a:r>
            <a:r>
              <a:rPr lang="en-US" sz="1600" dirty="0"/>
              <a:t>the profits and income earned in foreign currency by any resident company</a:t>
            </a:r>
            <a:r>
              <a:rPr lang="en-US" sz="1600" b="1" dirty="0"/>
              <a:t>, any resident individual</a:t>
            </a:r>
            <a:r>
              <a:rPr lang="en-US" sz="1600" dirty="0"/>
              <a:t> or any partnership in Sri Lanka, from any </a:t>
            </a:r>
            <a:r>
              <a:rPr lang="en-US" sz="1600" b="1" dirty="0"/>
              <a:t>service rendered in or outside Sri Lanka</a:t>
            </a:r>
            <a:r>
              <a:rPr lang="en-US" sz="1600" dirty="0"/>
              <a:t> to any person or partnership outside Sri Lanka, other than any commission, discount or similar receipt for any such service rendered in Sri Lanka, if such profits and income (less such amount, if any, expended outside Sri Lanka as is considered by the Commissioner-General to be reasonable expenses) are remitted to Sri Lanka through a bank</a:t>
            </a:r>
            <a:r>
              <a:rPr lang="en-US" sz="1600" dirty="0" smtClean="0"/>
              <a:t>,</a:t>
            </a:r>
          </a:p>
          <a:p>
            <a:pPr lvl="1" indent="0">
              <a:buNone/>
            </a:pPr>
            <a:r>
              <a:rPr lang="en-US" sz="1600" b="1" dirty="0" smtClean="0"/>
              <a:t>(</a:t>
            </a:r>
            <a:r>
              <a:rPr lang="en-US" sz="1600" b="1" dirty="0"/>
              <a:t>ddddd</a:t>
            </a:r>
            <a:r>
              <a:rPr lang="en-US" sz="1600" b="1" dirty="0" smtClean="0"/>
              <a:t>)</a:t>
            </a:r>
            <a:r>
              <a:rPr lang="en-US" sz="1600" dirty="0" smtClean="0"/>
              <a:t> any </a:t>
            </a:r>
            <a:r>
              <a:rPr lang="en-US" sz="1600" dirty="0"/>
              <a:t>profits and income earned in foreign currency </a:t>
            </a:r>
            <a:r>
              <a:rPr lang="en-US" sz="1600" b="1" dirty="0"/>
              <a:t>from outside Sri Lanka</a:t>
            </a:r>
            <a:r>
              <a:rPr lang="en-US" sz="1600" dirty="0"/>
              <a:t>, by any resident individual who is a citizen of Sri Lanka, if such profits and income (less such amount, if any, expended outside Sri Lanka as is considered by the Commissioner-General to be </a:t>
            </a:r>
            <a:r>
              <a:rPr lang="en-US" sz="1600" dirty="0" smtClean="0"/>
              <a:t>reasonable expenses</a:t>
            </a:r>
            <a:r>
              <a:rPr lang="en-US" sz="1600" dirty="0"/>
              <a:t>) are remitted to Sri Lanka through a bank</a:t>
            </a:r>
            <a:r>
              <a:rPr lang="en-US" sz="1600" dirty="0" smtClean="0"/>
              <a:t>;</a:t>
            </a:r>
          </a:p>
          <a:p>
            <a:pPr lvl="1" indent="0">
              <a:buNone/>
            </a:pPr>
            <a:r>
              <a:rPr lang="en-US" sz="1600" b="1" dirty="0"/>
              <a:t>(yyyyyy)</a:t>
            </a:r>
            <a:r>
              <a:rPr lang="en-US" sz="1600" dirty="0"/>
              <a:t> any royalty received in foreign currency by any person resident in Sri Lanka </a:t>
            </a:r>
            <a:r>
              <a:rPr lang="en-US" sz="1600" b="1" dirty="0"/>
              <a:t>from outside Sri Lanka</a:t>
            </a:r>
            <a:r>
              <a:rPr lang="en-US" sz="1600" dirty="0"/>
              <a:t>, if such royalty is remitted to Sri Lanka through a bank;</a:t>
            </a:r>
            <a:endParaRPr lang="en-US" sz="1600" dirty="0" smtClean="0"/>
          </a:p>
        </p:txBody>
      </p:sp>
      <p:sp>
        <p:nvSpPr>
          <p:cNvPr id="4" name="Slide Number Placeholder 3"/>
          <p:cNvSpPr>
            <a:spLocks noGrp="1"/>
          </p:cNvSpPr>
          <p:nvPr>
            <p:ph type="sldNum" sz="quarter" idx="4"/>
          </p:nvPr>
        </p:nvSpPr>
        <p:spPr/>
        <p:txBody>
          <a:bodyPr/>
          <a:lstStyle/>
          <a:p>
            <a:fld id="{016C0488-217C-405E-84A7-2C6B75A710C1}" type="slidenum">
              <a:rPr lang="en-US" smtClean="0"/>
              <a:pPr/>
              <a:t>30</a:t>
            </a:fld>
            <a:endParaRPr lang="en-US" dirty="0"/>
          </a:p>
        </p:txBody>
      </p:sp>
    </p:spTree>
    <p:extLst>
      <p:ext uri="{BB962C8B-B14F-4D97-AF65-F5344CB8AC3E}">
        <p14:creationId xmlns:p14="http://schemas.microsoft.com/office/powerpoint/2010/main" xmlns="" val="3244312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that need clarification or attention</a:t>
            </a:r>
            <a:endParaRPr lang="en-US" dirty="0"/>
          </a:p>
        </p:txBody>
      </p:sp>
      <p:sp>
        <p:nvSpPr>
          <p:cNvPr id="3" name="Content Placeholder 2"/>
          <p:cNvSpPr>
            <a:spLocks noGrp="1"/>
          </p:cNvSpPr>
          <p:nvPr>
            <p:ph sz="quarter" idx="15"/>
          </p:nvPr>
        </p:nvSpPr>
        <p:spPr>
          <a:xfrm>
            <a:off x="711200" y="1365161"/>
            <a:ext cx="10769600" cy="4654639"/>
          </a:xfrm>
        </p:spPr>
        <p:txBody>
          <a:bodyPr/>
          <a:lstStyle/>
          <a:p>
            <a:pPr marL="182880" indent="-457200">
              <a:buFont typeface="Arial" panose="020B0604020202020204" pitchFamily="34" charset="0"/>
              <a:buChar char="•"/>
            </a:pPr>
            <a:r>
              <a:rPr lang="en-US" dirty="0" smtClean="0"/>
              <a:t>The following exemptions applicable to individuals under section 13 of the existing IR Act will no longer be available. Accordingly will these be taxed as other income as they do not fall within the definition </a:t>
            </a:r>
            <a:r>
              <a:rPr lang="en-US" dirty="0"/>
              <a:t>of employment, </a:t>
            </a:r>
            <a:r>
              <a:rPr lang="en-US" dirty="0" smtClean="0"/>
              <a:t>business and </a:t>
            </a:r>
            <a:r>
              <a:rPr lang="en-US" dirty="0"/>
              <a:t>investment </a:t>
            </a:r>
            <a:r>
              <a:rPr lang="en-US" dirty="0" smtClean="0"/>
              <a:t>income? Or will they be excluded </a:t>
            </a:r>
            <a:r>
              <a:rPr lang="en-US" dirty="0"/>
              <a:t>as profits of a casual and non-recurring </a:t>
            </a:r>
            <a:r>
              <a:rPr lang="en-US" dirty="0" smtClean="0"/>
              <a:t>nature-section 8 of IR Bill</a:t>
            </a:r>
          </a:p>
          <a:p>
            <a:pPr lvl="1" indent="0">
              <a:buNone/>
            </a:pPr>
            <a:r>
              <a:rPr lang="en-US" sz="1600" dirty="0"/>
              <a:t>(k) any prize received by a person as an award made by the President of the Republic of Sri Lanka;</a:t>
            </a:r>
          </a:p>
          <a:p>
            <a:pPr lvl="1" indent="0">
              <a:buNone/>
            </a:pPr>
            <a:r>
              <a:rPr lang="en-US" sz="1600" dirty="0" smtClean="0"/>
              <a:t>(</a:t>
            </a:r>
            <a:r>
              <a:rPr lang="en-US" sz="1600" dirty="0"/>
              <a:t>q) such part of any sum or the aggregate of sums as does not exceed one hundred thousand rupees received by any </a:t>
            </a:r>
            <a:r>
              <a:rPr lang="en-US" sz="1600" b="1" dirty="0"/>
              <a:t>individual</a:t>
            </a:r>
            <a:r>
              <a:rPr lang="en-US" sz="1600" dirty="0"/>
              <a:t>, as an award or awards in recognition of his excellence in the field of fine arts, literature or sports, being an award made with the prior written approval of the Minister in charge of the subject of fine arts, literature or sports, as the case may be</a:t>
            </a:r>
            <a:r>
              <a:rPr lang="en-US" sz="1600" dirty="0" smtClean="0"/>
              <a:t>;</a:t>
            </a:r>
          </a:p>
          <a:p>
            <a:pPr lvl="1" indent="0">
              <a:buNone/>
            </a:pPr>
            <a:endParaRPr lang="en-US" sz="1600" dirty="0" smtClean="0"/>
          </a:p>
        </p:txBody>
      </p:sp>
      <p:sp>
        <p:nvSpPr>
          <p:cNvPr id="4" name="Slide Number Placeholder 3"/>
          <p:cNvSpPr>
            <a:spLocks noGrp="1"/>
          </p:cNvSpPr>
          <p:nvPr>
            <p:ph type="sldNum" sz="quarter" idx="4"/>
          </p:nvPr>
        </p:nvSpPr>
        <p:spPr/>
        <p:txBody>
          <a:bodyPr/>
          <a:lstStyle/>
          <a:p>
            <a:fld id="{016C0488-217C-405E-84A7-2C6B75A710C1}" type="slidenum">
              <a:rPr lang="en-US" smtClean="0"/>
              <a:pPr/>
              <a:t>31</a:t>
            </a:fld>
            <a:endParaRPr lang="en-US" dirty="0"/>
          </a:p>
        </p:txBody>
      </p:sp>
    </p:spTree>
    <p:extLst>
      <p:ext uri="{BB962C8B-B14F-4D97-AF65-F5344CB8AC3E}">
        <p14:creationId xmlns:p14="http://schemas.microsoft.com/office/powerpoint/2010/main" xmlns="" val="6057557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that need clarification or attention</a:t>
            </a:r>
            <a:endParaRPr lang="en-US" dirty="0"/>
          </a:p>
        </p:txBody>
      </p:sp>
      <p:sp>
        <p:nvSpPr>
          <p:cNvPr id="3" name="Content Placeholder 2"/>
          <p:cNvSpPr>
            <a:spLocks noGrp="1"/>
          </p:cNvSpPr>
          <p:nvPr>
            <p:ph sz="quarter" idx="15"/>
          </p:nvPr>
        </p:nvSpPr>
        <p:spPr/>
        <p:txBody>
          <a:bodyPr/>
          <a:lstStyle/>
          <a:p>
            <a:pPr marL="182880" indent="-457200">
              <a:buFont typeface="Arial" panose="020B0604020202020204" pitchFamily="34" charset="0"/>
              <a:buChar char="•"/>
            </a:pPr>
            <a:r>
              <a:rPr lang="en-US" dirty="0" smtClean="0"/>
              <a:t>In terms of Section 14 of the IR Act he following profits </a:t>
            </a:r>
            <a:r>
              <a:rPr lang="en-US" dirty="0"/>
              <a:t>and income of any </a:t>
            </a:r>
            <a:r>
              <a:rPr lang="en-US" b="1" dirty="0"/>
              <a:t>resident </a:t>
            </a:r>
            <a:r>
              <a:rPr lang="en-US" b="1" dirty="0" smtClean="0"/>
              <a:t>guest </a:t>
            </a:r>
            <a:r>
              <a:rPr lang="en-US" dirty="0" smtClean="0"/>
              <a:t>are currently exempt from income tax. </a:t>
            </a:r>
          </a:p>
          <a:p>
            <a:pPr lvl="2" indent="0">
              <a:buNone/>
            </a:pPr>
            <a:r>
              <a:rPr lang="en-US" dirty="0" smtClean="0"/>
              <a:t>(</a:t>
            </a:r>
            <a:r>
              <a:rPr lang="en-US" dirty="0"/>
              <a:t>a) not being profits and income arising in or, derived from Sri Lanka; and</a:t>
            </a:r>
          </a:p>
          <a:p>
            <a:pPr lvl="2" indent="0">
              <a:buNone/>
            </a:pPr>
            <a:r>
              <a:rPr lang="en-US" dirty="0"/>
              <a:t>(b) accruing from moneys lying to his credit in any account opened by him in a commercial bank, for the deposit of sums remitted to him in foreign currency from any country outside Sri Lanka,</a:t>
            </a:r>
          </a:p>
          <a:p>
            <a:pPr indent="0"/>
            <a:r>
              <a:rPr lang="en-US" dirty="0" smtClean="0"/>
              <a:t>“</a:t>
            </a:r>
            <a:r>
              <a:rPr lang="en-US" dirty="0"/>
              <a:t>resident guest” means a person to whom a tax exemption has been granted under the Resident Guest (Tax Exemption) Act, No. 6 of 1979</a:t>
            </a:r>
            <a:r>
              <a:rPr lang="en-US" dirty="0" smtClean="0"/>
              <a:t>.</a:t>
            </a:r>
          </a:p>
          <a:p>
            <a:pPr indent="0"/>
            <a:endParaRPr lang="en-US" dirty="0" smtClean="0"/>
          </a:p>
          <a:p>
            <a:pPr indent="0"/>
            <a:r>
              <a:rPr lang="en-US" dirty="0" smtClean="0"/>
              <a:t>Will </a:t>
            </a:r>
            <a:r>
              <a:rPr lang="en-US" dirty="0"/>
              <a:t>they continue to be exempt????</a:t>
            </a:r>
          </a:p>
          <a:p>
            <a:pPr indent="0"/>
            <a:endParaRPr lang="en-US" sz="1600" dirty="0"/>
          </a:p>
          <a:p>
            <a:pPr indent="0"/>
            <a:endParaRPr lang="en-US" sz="1600"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32</a:t>
            </a:fld>
            <a:endParaRPr lang="en-US" dirty="0"/>
          </a:p>
        </p:txBody>
      </p:sp>
    </p:spTree>
    <p:extLst>
      <p:ext uri="{BB962C8B-B14F-4D97-AF65-F5344CB8AC3E}">
        <p14:creationId xmlns:p14="http://schemas.microsoft.com/office/powerpoint/2010/main" xmlns="" val="7310271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that need clarification or attention</a:t>
            </a:r>
            <a:endParaRPr lang="en-US" dirty="0"/>
          </a:p>
        </p:txBody>
      </p:sp>
      <p:sp>
        <p:nvSpPr>
          <p:cNvPr id="3" name="Content Placeholder 2"/>
          <p:cNvSpPr>
            <a:spLocks noGrp="1"/>
          </p:cNvSpPr>
          <p:nvPr>
            <p:ph sz="quarter" idx="15"/>
          </p:nvPr>
        </p:nvSpPr>
        <p:spPr/>
        <p:txBody>
          <a:bodyPr/>
          <a:lstStyle/>
          <a:p>
            <a:pPr marL="182880" indent="-457200">
              <a:buFont typeface="Arial" panose="020B0604020202020204" pitchFamily="34" charset="0"/>
              <a:buChar char="•"/>
            </a:pPr>
            <a:r>
              <a:rPr lang="en-US" dirty="0" smtClean="0"/>
              <a:t>In terms of Section 15 of the </a:t>
            </a:r>
            <a:r>
              <a:rPr lang="en-US" dirty="0"/>
              <a:t>IR </a:t>
            </a:r>
            <a:r>
              <a:rPr lang="en-US" dirty="0" smtClean="0"/>
              <a:t>Act the </a:t>
            </a:r>
            <a:r>
              <a:rPr lang="en-US" dirty="0"/>
              <a:t>profits and income derived from outside Sri Lanka by </a:t>
            </a:r>
            <a:r>
              <a:rPr lang="en-US" b="1" dirty="0"/>
              <a:t>any individual </a:t>
            </a:r>
            <a:r>
              <a:rPr lang="en-US" dirty="0"/>
              <a:t>who has been a non-resident of Sri Lanka and who arrives and stays in Sri Lanka, shall be exempt from income tax-</a:t>
            </a:r>
          </a:p>
          <a:p>
            <a:pPr lvl="1" indent="0">
              <a:buNone/>
            </a:pPr>
            <a:r>
              <a:rPr lang="en-US" dirty="0" smtClean="0"/>
              <a:t>if </a:t>
            </a:r>
            <a:r>
              <a:rPr lang="en-US" dirty="0"/>
              <a:t>such individual is a citizen of Sri Lanka and—</a:t>
            </a:r>
          </a:p>
          <a:p>
            <a:pPr marL="731520" lvl="1" indent="-457200">
              <a:buAutoNum type="alphaLcParenBoth"/>
            </a:pPr>
            <a:r>
              <a:rPr lang="en-US" dirty="0" smtClean="0"/>
              <a:t>citizen </a:t>
            </a:r>
            <a:r>
              <a:rPr lang="en-US" dirty="0"/>
              <a:t>of any other country; </a:t>
            </a:r>
            <a:r>
              <a:rPr lang="en-US" dirty="0" smtClean="0"/>
              <a:t>or</a:t>
            </a:r>
          </a:p>
          <a:p>
            <a:pPr marL="731520" lvl="1" indent="-457200">
              <a:buAutoNum type="alphaLcParenBoth"/>
            </a:pPr>
            <a:r>
              <a:rPr lang="en-US" dirty="0" smtClean="0"/>
              <a:t>has </a:t>
            </a:r>
            <a:r>
              <a:rPr lang="en-US" dirty="0"/>
              <a:t>obtained permanent resident status or similar status in any other country under which such individual may obtain citizenship in such country,</a:t>
            </a:r>
          </a:p>
          <a:p>
            <a:pPr lvl="1" indent="0">
              <a:buNone/>
            </a:pPr>
            <a:r>
              <a:rPr lang="en-US" dirty="0"/>
              <a:t>at the time of such arrival and during the whole of such stay.</a:t>
            </a:r>
            <a:endParaRPr lang="en-US" dirty="0" smtClean="0"/>
          </a:p>
          <a:p>
            <a:pPr indent="0"/>
            <a:endParaRPr lang="en-US" dirty="0"/>
          </a:p>
          <a:p>
            <a:pPr indent="0"/>
            <a:r>
              <a:rPr lang="en-US" dirty="0" smtClean="0"/>
              <a:t>Will </a:t>
            </a:r>
            <a:r>
              <a:rPr lang="en-US" dirty="0"/>
              <a:t>they continue to be exempt????</a:t>
            </a:r>
          </a:p>
          <a:p>
            <a:pPr indent="0"/>
            <a:endParaRPr lang="en-US" sz="1600" dirty="0"/>
          </a:p>
          <a:p>
            <a:pPr indent="0"/>
            <a:endParaRPr lang="en-US" sz="1600"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33</a:t>
            </a:fld>
            <a:endParaRPr lang="en-US" dirty="0"/>
          </a:p>
        </p:txBody>
      </p:sp>
    </p:spTree>
    <p:extLst>
      <p:ext uri="{BB962C8B-B14F-4D97-AF65-F5344CB8AC3E}">
        <p14:creationId xmlns:p14="http://schemas.microsoft.com/office/powerpoint/2010/main" xmlns="" val="18702557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that need clarification or attention</a:t>
            </a:r>
            <a:endParaRPr lang="en-US" dirty="0"/>
          </a:p>
        </p:txBody>
      </p:sp>
      <p:sp>
        <p:nvSpPr>
          <p:cNvPr id="3" name="Content Placeholder 2"/>
          <p:cNvSpPr>
            <a:spLocks noGrp="1"/>
          </p:cNvSpPr>
          <p:nvPr>
            <p:ph sz="quarter" idx="15"/>
          </p:nvPr>
        </p:nvSpPr>
        <p:spPr/>
        <p:txBody>
          <a:bodyPr/>
          <a:lstStyle/>
          <a:p>
            <a:pPr marL="342900" indent="-342900">
              <a:buFont typeface="Arial" panose="020B0604020202020204" pitchFamily="34" charset="0"/>
              <a:buChar char="•"/>
            </a:pPr>
            <a:r>
              <a:rPr lang="en-US" dirty="0" smtClean="0"/>
              <a:t>The rationale for granting WHT exemptions in respect of dividend paid by a company to non-resident members </a:t>
            </a:r>
            <a:r>
              <a:rPr lang="en-US" dirty="0"/>
              <a:t>and in respect of </a:t>
            </a:r>
            <a:r>
              <a:rPr lang="en-US" dirty="0" smtClean="0"/>
              <a:t>payments made by </a:t>
            </a:r>
            <a:r>
              <a:rPr lang="en-US" dirty="0"/>
              <a:t>a company to </a:t>
            </a:r>
            <a:r>
              <a:rPr lang="en-US" dirty="0" smtClean="0"/>
              <a:t>expatriate employee (Second schedule – Investment Incentives – last two items incorrectly numbered)  </a:t>
            </a:r>
          </a:p>
          <a:p>
            <a:pPr lvl="1" indent="0">
              <a:buNone/>
            </a:pPr>
            <a:r>
              <a:rPr lang="en-US" sz="1600" b="1" dirty="0" smtClean="0"/>
              <a:t>Exemption </a:t>
            </a:r>
            <a:r>
              <a:rPr lang="en-US" sz="1600" b="1" dirty="0"/>
              <a:t>of Certain Dividends from Withholding </a:t>
            </a:r>
            <a:r>
              <a:rPr lang="en-US" sz="1600" b="1" dirty="0" smtClean="0"/>
              <a:t>Tax </a:t>
            </a:r>
          </a:p>
          <a:p>
            <a:pPr lvl="1" indent="0">
              <a:buNone/>
            </a:pPr>
            <a:r>
              <a:rPr lang="en-US" sz="1600" dirty="0" smtClean="0"/>
              <a:t>3</a:t>
            </a:r>
            <a:r>
              <a:rPr lang="en-US" sz="1600" dirty="0"/>
              <a:t>. Notwithstanding anything in the First Schedule, the rate of </a:t>
            </a:r>
            <a:r>
              <a:rPr lang="en-US" sz="1600" dirty="0" smtClean="0"/>
              <a:t>tax to </a:t>
            </a:r>
            <a:r>
              <a:rPr lang="en-US" sz="1600" dirty="0"/>
              <a:t>be withheld from a dividend paid by a company to a </a:t>
            </a:r>
            <a:r>
              <a:rPr lang="en-US" sz="1600" dirty="0" smtClean="0"/>
              <a:t>non-resident member </a:t>
            </a:r>
            <a:r>
              <a:rPr lang="en-US" sz="1600" dirty="0"/>
              <a:t>shall be zero, if the company paying the dividend has </a:t>
            </a:r>
            <a:r>
              <a:rPr lang="en-US" sz="1600" dirty="0" smtClean="0"/>
              <a:t>incurred more </a:t>
            </a:r>
            <a:r>
              <a:rPr lang="en-US" sz="1600" dirty="0"/>
              <a:t>than USD 2,000 million on depreciable assets (other </a:t>
            </a:r>
            <a:r>
              <a:rPr lang="en-US" sz="1600" dirty="0" smtClean="0"/>
              <a:t>than intangible </a:t>
            </a:r>
            <a:r>
              <a:rPr lang="en-US" sz="1600" dirty="0"/>
              <a:t>assets) in Sri Lanka and that dividend is paid out of </a:t>
            </a:r>
            <a:r>
              <a:rPr lang="en-US" sz="1600" dirty="0" smtClean="0"/>
              <a:t>profits sheltered </a:t>
            </a:r>
            <a:r>
              <a:rPr lang="en-US" sz="1600" dirty="0"/>
              <a:t>by enhanced depreciation allowances under this Schedule.</a:t>
            </a:r>
          </a:p>
          <a:p>
            <a:pPr lvl="1" indent="0">
              <a:buNone/>
            </a:pPr>
            <a:r>
              <a:rPr lang="en-US" sz="1600" b="1" dirty="0"/>
              <a:t>Exemption of Employment Income from Withholding Tax</a:t>
            </a:r>
          </a:p>
          <a:p>
            <a:pPr lvl="1" indent="0">
              <a:buNone/>
            </a:pPr>
            <a:r>
              <a:rPr lang="en-US" sz="1600" dirty="0"/>
              <a:t>4. Notwithstanding anything in the First Schedule, the rate of </a:t>
            </a:r>
            <a:r>
              <a:rPr lang="en-US" sz="1600" dirty="0" smtClean="0"/>
              <a:t>tax to </a:t>
            </a:r>
            <a:r>
              <a:rPr lang="en-US" sz="1600" dirty="0"/>
              <a:t>be withheld from a payment made by an employer to an </a:t>
            </a:r>
            <a:r>
              <a:rPr lang="en-US" sz="1600" dirty="0" smtClean="0"/>
              <a:t>expatriate employee </a:t>
            </a:r>
            <a:r>
              <a:rPr lang="en-US" sz="1600" dirty="0"/>
              <a:t>shall be zero, if the company paying the </a:t>
            </a:r>
            <a:r>
              <a:rPr lang="en-US" sz="1600" b="1" dirty="0">
                <a:solidFill>
                  <a:srgbClr val="FF0000"/>
                </a:solidFill>
              </a:rPr>
              <a:t>dividend</a:t>
            </a:r>
            <a:r>
              <a:rPr lang="en-US" sz="1600" dirty="0"/>
              <a:t> </a:t>
            </a:r>
            <a:r>
              <a:rPr lang="en-US" sz="1600" dirty="0" smtClean="0"/>
              <a:t>has incurred </a:t>
            </a:r>
            <a:r>
              <a:rPr lang="en-US" sz="1600" dirty="0"/>
              <a:t>more than USD 2,000 million on depreciable assets (</a:t>
            </a:r>
            <a:r>
              <a:rPr lang="en-US" sz="1600" dirty="0" smtClean="0"/>
              <a:t>other than </a:t>
            </a:r>
            <a:r>
              <a:rPr lang="en-US" sz="1600" dirty="0"/>
              <a:t>intangible assets) in Sri Lanka and that dividend is paid out </a:t>
            </a:r>
            <a:r>
              <a:rPr lang="en-US" sz="1600" dirty="0" smtClean="0"/>
              <a:t>of profits </a:t>
            </a:r>
            <a:r>
              <a:rPr lang="en-US" sz="1600" dirty="0"/>
              <a:t>sheltered by enhanced depreciation allowances under </a:t>
            </a:r>
            <a:r>
              <a:rPr lang="en-US" sz="1600" dirty="0" smtClean="0"/>
              <a:t>this Schedule</a:t>
            </a:r>
            <a:r>
              <a:rPr lang="en-US" sz="1600" dirty="0"/>
              <a:t>, where the number of expatriate employees is not </a:t>
            </a:r>
            <a:r>
              <a:rPr lang="en-US" sz="1600" dirty="0" smtClean="0"/>
              <a:t>exceeding twenty</a:t>
            </a:r>
            <a:r>
              <a:rPr lang="en-US" sz="1600" dirty="0"/>
              <a:t>.</a:t>
            </a:r>
          </a:p>
        </p:txBody>
      </p:sp>
      <p:sp>
        <p:nvSpPr>
          <p:cNvPr id="4" name="Slide Number Placeholder 3"/>
          <p:cNvSpPr>
            <a:spLocks noGrp="1"/>
          </p:cNvSpPr>
          <p:nvPr>
            <p:ph type="sldNum" sz="quarter" idx="4"/>
          </p:nvPr>
        </p:nvSpPr>
        <p:spPr/>
        <p:txBody>
          <a:bodyPr/>
          <a:lstStyle/>
          <a:p>
            <a:fld id="{016C0488-217C-405E-84A7-2C6B75A710C1}" type="slidenum">
              <a:rPr lang="en-US" smtClean="0"/>
              <a:pPr/>
              <a:t>34</a:t>
            </a:fld>
            <a:endParaRPr lang="en-US" dirty="0"/>
          </a:p>
        </p:txBody>
      </p:sp>
    </p:spTree>
    <p:extLst>
      <p:ext uri="{BB962C8B-B14F-4D97-AF65-F5344CB8AC3E}">
        <p14:creationId xmlns:p14="http://schemas.microsoft.com/office/powerpoint/2010/main" xmlns="" val="9200839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that need clarification or attention</a:t>
            </a:r>
            <a:endParaRPr lang="en-US" dirty="0"/>
          </a:p>
        </p:txBody>
      </p:sp>
      <p:sp>
        <p:nvSpPr>
          <p:cNvPr id="3" name="Content Placeholder 2"/>
          <p:cNvSpPr>
            <a:spLocks noGrp="1"/>
          </p:cNvSpPr>
          <p:nvPr>
            <p:ph sz="quarter" idx="15"/>
          </p:nvPr>
        </p:nvSpPr>
        <p:spPr/>
        <p:txBody>
          <a:bodyPr/>
          <a:lstStyle/>
          <a:p>
            <a:pPr indent="0"/>
            <a:r>
              <a:rPr lang="en-US" dirty="0"/>
              <a:t>Capital gain is calculated as the difference between the consideration received and the cost of the investment asset at the time of </a:t>
            </a:r>
            <a:r>
              <a:rPr lang="en-US" dirty="0" smtClean="0"/>
              <a:t>realization irrespective of the duration of ownership. </a:t>
            </a:r>
            <a:r>
              <a:rPr lang="en-US" dirty="0"/>
              <a:t>The bill provides for the ascertainment of a deemed gain in circumstances other than death where a transfer has taken place for no tangible consideration. </a:t>
            </a:r>
            <a:r>
              <a:rPr lang="en-US" dirty="0" smtClean="0"/>
              <a:t>Even assets </a:t>
            </a:r>
            <a:r>
              <a:rPr lang="en-US" dirty="0"/>
              <a:t>transferred by way of </a:t>
            </a:r>
            <a:r>
              <a:rPr lang="en-US" dirty="0" smtClean="0"/>
              <a:t>gifts would </a:t>
            </a:r>
            <a:r>
              <a:rPr lang="en-US" dirty="0"/>
              <a:t>attract capital </a:t>
            </a:r>
            <a:r>
              <a:rPr lang="en-US" dirty="0" smtClean="0"/>
              <a:t>gains </a:t>
            </a:r>
            <a:r>
              <a:rPr lang="en-US" dirty="0"/>
              <a:t>tax. Since there wouldn’t be any money considerations </a:t>
            </a:r>
            <a:r>
              <a:rPr lang="en-US" dirty="0" smtClean="0"/>
              <a:t>people </a:t>
            </a:r>
            <a:r>
              <a:rPr lang="en-US" dirty="0"/>
              <a:t>may be called up to pay taxes beyond their ability to pay such taxes. </a:t>
            </a:r>
            <a:endParaRPr lang="en-US" dirty="0" smtClean="0"/>
          </a:p>
          <a:p>
            <a:pPr indent="0"/>
            <a:r>
              <a:rPr lang="en-US" dirty="0" smtClean="0"/>
              <a:t>The base date that was given in Section 106(4) of Part I of the March 2017 version under transitional provisions has been removed in the version presented in the parliament which makes capital gains liable with retrospective effect going back to over 100 years in some cases.</a:t>
            </a:r>
          </a:p>
          <a:p>
            <a:pPr indent="0"/>
            <a:r>
              <a:rPr lang="en-US" i="1" dirty="0" smtClean="0"/>
              <a:t>“The </a:t>
            </a:r>
            <a:r>
              <a:rPr lang="en-US" i="1" dirty="0"/>
              <a:t>cost of an investment asset held by a person as at 1 April 2017 </a:t>
            </a:r>
            <a:r>
              <a:rPr lang="en-US" i="1" dirty="0" smtClean="0">
                <a:solidFill>
                  <a:srgbClr val="FF0000"/>
                </a:solidFill>
              </a:rPr>
              <a:t>(should be the date certified by the speaker) </a:t>
            </a:r>
            <a:r>
              <a:rPr lang="en-US" i="1" dirty="0" smtClean="0"/>
              <a:t>is </a:t>
            </a:r>
            <a:r>
              <a:rPr lang="en-US" i="1" dirty="0"/>
              <a:t>equal to the market value of the asset at that time</a:t>
            </a:r>
            <a:r>
              <a:rPr lang="en-US" i="1" dirty="0" smtClean="0"/>
              <a:t>.”</a:t>
            </a:r>
            <a:endParaRPr lang="en-US" i="1" dirty="0"/>
          </a:p>
          <a:p>
            <a:pPr indent="0"/>
            <a:endParaRPr lang="en-US" sz="1600" dirty="0"/>
          </a:p>
          <a:p>
            <a:pPr indent="0"/>
            <a:endParaRPr lang="en-US" sz="1600"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35</a:t>
            </a:fld>
            <a:endParaRPr lang="en-US" dirty="0"/>
          </a:p>
        </p:txBody>
      </p:sp>
    </p:spTree>
    <p:extLst>
      <p:ext uri="{BB962C8B-B14F-4D97-AF65-F5344CB8AC3E}">
        <p14:creationId xmlns:p14="http://schemas.microsoft.com/office/powerpoint/2010/main" xmlns="" val="25288436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Gains from the realization of asset (Capital gains) </a:t>
            </a:r>
            <a:r>
              <a:rPr lang="en-US" dirty="0" smtClean="0"/>
              <a:t>- Sections 36-51 </a:t>
            </a:r>
            <a:r>
              <a:rPr lang="en-US" dirty="0"/>
              <a:t/>
            </a:r>
            <a:br>
              <a:rPr lang="en-US" dirty="0"/>
            </a:br>
            <a:endParaRPr lang="en-US" dirty="0"/>
          </a:p>
        </p:txBody>
      </p:sp>
      <p:sp>
        <p:nvSpPr>
          <p:cNvPr id="3" name="Content Placeholder 2"/>
          <p:cNvSpPr>
            <a:spLocks noGrp="1"/>
          </p:cNvSpPr>
          <p:nvPr>
            <p:ph sz="quarter" idx="15"/>
          </p:nvPr>
        </p:nvSpPr>
        <p:spPr>
          <a:xfrm>
            <a:off x="711200" y="1316182"/>
            <a:ext cx="10769600" cy="4856018"/>
          </a:xfrm>
        </p:spPr>
        <p:txBody>
          <a:bodyPr/>
          <a:lstStyle/>
          <a:p>
            <a:r>
              <a:rPr lang="en-US" dirty="0" smtClean="0"/>
              <a:t>Gain </a:t>
            </a:r>
            <a:r>
              <a:rPr lang="en-US" dirty="0"/>
              <a:t>/ loss may arise from the change of the ownership of an asset or liability. </a:t>
            </a:r>
            <a:r>
              <a:rPr lang="en-US" dirty="0" smtClean="0"/>
              <a:t>A </a:t>
            </a:r>
            <a:r>
              <a:rPr lang="en-US" dirty="0"/>
              <a:t>gain made by a person on the realization of an asset or liability, is the amount by which the sum of the consideration received for the asset or liability exceeds the cost of the asset or liability. If the cost exceeds the realized value, then the difference is the capital loss. As the actual gain </a:t>
            </a:r>
            <a:r>
              <a:rPr lang="en-US" dirty="0" smtClean="0"/>
              <a:t>occurs </a:t>
            </a:r>
            <a:r>
              <a:rPr lang="en-US" dirty="0"/>
              <a:t>over </a:t>
            </a:r>
            <a:r>
              <a:rPr lang="en-US" dirty="0" smtClean="0"/>
              <a:t>the whole </a:t>
            </a:r>
            <a:r>
              <a:rPr lang="en-US" dirty="0"/>
              <a:t>period of ownership, gain is taxed as income on the date of realization. </a:t>
            </a:r>
            <a:r>
              <a:rPr lang="en-US" dirty="0" smtClean="0"/>
              <a:t>(section 36)</a:t>
            </a:r>
          </a:p>
          <a:p>
            <a:r>
              <a:rPr lang="en-US" dirty="0" smtClean="0"/>
              <a:t>Capital gain/(loss) </a:t>
            </a:r>
            <a:r>
              <a:rPr lang="en-US" dirty="0"/>
              <a:t>= consideration </a:t>
            </a:r>
            <a:r>
              <a:rPr lang="en-US" dirty="0" smtClean="0"/>
              <a:t>received (section 38) </a:t>
            </a:r>
            <a:r>
              <a:rPr lang="en-US" dirty="0"/>
              <a:t>– cost of the </a:t>
            </a:r>
            <a:r>
              <a:rPr lang="en-US" dirty="0" smtClean="0"/>
              <a:t>asset (section 37)</a:t>
            </a:r>
            <a:endParaRPr lang="en-US" dirty="0"/>
          </a:p>
          <a:p>
            <a:r>
              <a:rPr lang="en-US" dirty="0" smtClean="0"/>
              <a:t>Applicable tax </a:t>
            </a:r>
            <a:r>
              <a:rPr lang="en-US" dirty="0"/>
              <a:t>rate </a:t>
            </a:r>
            <a:r>
              <a:rPr lang="en-US" dirty="0" smtClean="0"/>
              <a:t>- </a:t>
            </a:r>
            <a:r>
              <a:rPr lang="en-US" dirty="0"/>
              <a:t>10%.  </a:t>
            </a:r>
            <a:endParaRPr lang="en-US" dirty="0" smtClean="0"/>
          </a:p>
          <a:p>
            <a:r>
              <a:rPr lang="en-US" dirty="0"/>
              <a:t>Where an individual realizes an asset on death by way of transfer of ownership of the asset to another person - </a:t>
            </a:r>
          </a:p>
          <a:p>
            <a:pPr marL="617220" lvl="2" indent="-342900">
              <a:buFont typeface="Arial" panose="020B0604020202020204" pitchFamily="34" charset="0"/>
              <a:buChar char="•"/>
            </a:pPr>
            <a:r>
              <a:rPr lang="en-US" dirty="0" smtClean="0"/>
              <a:t>The </a:t>
            </a:r>
            <a:r>
              <a:rPr lang="en-US" dirty="0"/>
              <a:t>individual is treated as deriving an amount in respect of the realization equal to the net-cost of the asset at the time of realization and </a:t>
            </a:r>
          </a:p>
          <a:p>
            <a:pPr marL="617220" lvl="2" indent="-342900">
              <a:buFont typeface="Arial" panose="020B0604020202020204" pitchFamily="34" charset="0"/>
              <a:buChar char="•"/>
            </a:pPr>
            <a:r>
              <a:rPr lang="en-US" dirty="0" smtClean="0"/>
              <a:t>The </a:t>
            </a:r>
            <a:r>
              <a:rPr lang="en-US" dirty="0"/>
              <a:t>person acquires ownership of the asset is treated as incurring expenditure of the amount equal to the net cost of the asset at the time of the death of the deceased. </a:t>
            </a:r>
            <a:endParaRPr lang="en-US" dirty="0" smtClean="0"/>
          </a:p>
          <a:p>
            <a:pPr marL="274320" lvl="2" indent="0" algn="r">
              <a:buNone/>
            </a:pPr>
            <a:r>
              <a:rPr lang="en-US" dirty="0" smtClean="0"/>
              <a:t>(section 45)</a:t>
            </a:r>
            <a:endParaRPr lang="en-US" dirty="0"/>
          </a:p>
          <a:p>
            <a:pPr lvl="2"/>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36</a:t>
            </a:fld>
            <a:endParaRPr lang="en-US" dirty="0"/>
          </a:p>
        </p:txBody>
      </p:sp>
    </p:spTree>
    <p:extLst>
      <p:ext uri="{BB962C8B-B14F-4D97-AF65-F5344CB8AC3E}">
        <p14:creationId xmlns:p14="http://schemas.microsoft.com/office/powerpoint/2010/main" xmlns="" val="17410950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Gains from the realization of asset (Capital gains) </a:t>
            </a:r>
            <a:r>
              <a:rPr lang="en-US" dirty="0" smtClean="0"/>
              <a:t>- Example </a:t>
            </a:r>
            <a:r>
              <a:rPr lang="en-US" dirty="0"/>
              <a:t/>
            </a:r>
            <a:br>
              <a:rPr lang="en-US" dirty="0"/>
            </a:br>
            <a:endParaRPr lang="en-US" dirty="0"/>
          </a:p>
        </p:txBody>
      </p:sp>
      <p:sp>
        <p:nvSpPr>
          <p:cNvPr id="3" name="Content Placeholder 2"/>
          <p:cNvSpPr>
            <a:spLocks noGrp="1"/>
          </p:cNvSpPr>
          <p:nvPr>
            <p:ph sz="quarter" idx="15"/>
          </p:nvPr>
        </p:nvSpPr>
        <p:spPr>
          <a:xfrm>
            <a:off x="711200" y="1316182"/>
            <a:ext cx="10769600" cy="4856018"/>
          </a:xfrm>
        </p:spPr>
        <p:txBody>
          <a:bodyPr/>
          <a:lstStyle/>
          <a:p>
            <a:pPr marL="0" lvl="1" indent="0">
              <a:buNone/>
            </a:pPr>
            <a:r>
              <a:rPr lang="en-US" dirty="0"/>
              <a:t>Mr Silva returned to Sri Lanka from Dubai with his employment earning. In the first year he bought a house in Battaramulla for LKR 35 million (stamp duty and notary fees paid LKR 1.75 million</a:t>
            </a:r>
            <a:r>
              <a:rPr lang="en-US" dirty="0" smtClean="0"/>
              <a:t>), </a:t>
            </a:r>
            <a:r>
              <a:rPr lang="en-US" dirty="0"/>
              <a:t>an apartment in Bambalapitiya for LKR  60 million (stamp duty and notary fees paid LKR 3 million) and an apartment in </a:t>
            </a:r>
            <a:r>
              <a:rPr lang="en-US" dirty="0" smtClean="0"/>
              <a:t>Nawala </a:t>
            </a:r>
            <a:r>
              <a:rPr lang="en-US" dirty="0"/>
              <a:t>for LKR 40 million (Stamp duty and notary fees paid LKR 2.00 million) In the third year Mr Silva passed away. As per his last will </a:t>
            </a:r>
            <a:r>
              <a:rPr lang="en-US" dirty="0" smtClean="0"/>
              <a:t>house and the apartments </a:t>
            </a:r>
            <a:r>
              <a:rPr lang="en-US" dirty="0"/>
              <a:t>were </a:t>
            </a:r>
            <a:r>
              <a:rPr lang="en-US" dirty="0" smtClean="0"/>
              <a:t>passed on </a:t>
            </a:r>
            <a:r>
              <a:rPr lang="en-US" dirty="0"/>
              <a:t>as follows. </a:t>
            </a:r>
          </a:p>
          <a:p>
            <a:pPr marL="274320" lvl="2" indent="0">
              <a:buNone/>
            </a:pPr>
            <a:r>
              <a:rPr lang="en-US" dirty="0" smtClean="0"/>
              <a:t>Battaramulla </a:t>
            </a:r>
            <a:r>
              <a:rPr lang="en-US" dirty="0"/>
              <a:t>house to his wife </a:t>
            </a:r>
          </a:p>
          <a:p>
            <a:pPr marL="274320" lvl="2" indent="0">
              <a:buNone/>
            </a:pPr>
            <a:r>
              <a:rPr lang="en-US" dirty="0"/>
              <a:t>Bambalapitiya apartment to his son and </a:t>
            </a:r>
          </a:p>
          <a:p>
            <a:pPr marL="274320" lvl="2" indent="0">
              <a:buNone/>
            </a:pPr>
            <a:r>
              <a:rPr lang="en-US" dirty="0" smtClean="0"/>
              <a:t>Nawala </a:t>
            </a:r>
            <a:r>
              <a:rPr lang="en-US" dirty="0"/>
              <a:t>apartment to his daughter</a:t>
            </a:r>
          </a:p>
          <a:p>
            <a:pPr marL="0" lvl="1" indent="0">
              <a:buNone/>
            </a:pPr>
            <a:r>
              <a:rPr lang="en-US" dirty="0" smtClean="0"/>
              <a:t>In </a:t>
            </a:r>
            <a:r>
              <a:rPr lang="en-US" dirty="0"/>
              <a:t>the 4th year the son sold the Bambalapitiya apartment to a foreigner for LKR 80 million. </a:t>
            </a:r>
          </a:p>
          <a:p>
            <a:pPr marL="0" lvl="1" indent="0">
              <a:buNone/>
            </a:pPr>
            <a:r>
              <a:rPr lang="en-US" dirty="0"/>
              <a:t>The wife lives at Battaramulla house and the daughter shifted to </a:t>
            </a:r>
            <a:r>
              <a:rPr lang="en-US" dirty="0" smtClean="0"/>
              <a:t>Nawala </a:t>
            </a:r>
            <a:r>
              <a:rPr lang="en-US" dirty="0"/>
              <a:t>apartment after her father’s death </a:t>
            </a:r>
            <a:r>
              <a:rPr lang="en-US" dirty="0" smtClean="0"/>
              <a:t>(in </a:t>
            </a:r>
            <a:r>
              <a:rPr lang="en-US" dirty="0"/>
              <a:t>3rd year ) In the 7th year the daughter sold the </a:t>
            </a:r>
            <a:r>
              <a:rPr lang="en-US" dirty="0" smtClean="0"/>
              <a:t>Nawala </a:t>
            </a:r>
            <a:r>
              <a:rPr lang="en-US" dirty="0"/>
              <a:t>property for LKR 55 million and shifted to her mother’s place </a:t>
            </a:r>
          </a:p>
          <a:p>
            <a:pPr marL="274320" lvl="2" indent="0">
              <a:buNone/>
            </a:pPr>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37</a:t>
            </a:fld>
            <a:endParaRPr lang="en-US" dirty="0"/>
          </a:p>
        </p:txBody>
      </p:sp>
    </p:spTree>
    <p:extLst>
      <p:ext uri="{BB962C8B-B14F-4D97-AF65-F5344CB8AC3E}">
        <p14:creationId xmlns:p14="http://schemas.microsoft.com/office/powerpoint/2010/main" xmlns="" val="16877778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Gains from the realization of asset (Capital gains) </a:t>
            </a:r>
            <a:r>
              <a:rPr lang="en-US" dirty="0" smtClean="0"/>
              <a:t>- Computation</a:t>
            </a:r>
            <a:endParaRPr lang="en-US" dirty="0"/>
          </a:p>
        </p:txBody>
      </p:sp>
      <p:pic>
        <p:nvPicPr>
          <p:cNvPr id="10" name="Picture 9"/>
          <p:cNvPicPr>
            <a:picLocks noChangeAspect="1"/>
          </p:cNvPicPr>
          <p:nvPr/>
        </p:nvPicPr>
        <p:blipFill>
          <a:blip r:embed="rId2"/>
          <a:stretch>
            <a:fillRect/>
          </a:stretch>
        </p:blipFill>
        <p:spPr>
          <a:xfrm>
            <a:off x="1316183" y="1255307"/>
            <a:ext cx="8857042" cy="5256330"/>
          </a:xfrm>
          <a:prstGeom prst="rect">
            <a:avLst/>
          </a:prstGeom>
        </p:spPr>
      </p:pic>
      <p:sp>
        <p:nvSpPr>
          <p:cNvPr id="3" name="Slide Number Placeholder 2"/>
          <p:cNvSpPr>
            <a:spLocks noGrp="1"/>
          </p:cNvSpPr>
          <p:nvPr>
            <p:ph type="sldNum" sz="quarter" idx="4"/>
          </p:nvPr>
        </p:nvSpPr>
        <p:spPr/>
        <p:txBody>
          <a:bodyPr/>
          <a:lstStyle/>
          <a:p>
            <a:fld id="{016C0488-217C-405E-84A7-2C6B75A710C1}" type="slidenum">
              <a:rPr lang="en-US" smtClean="0"/>
              <a:pPr/>
              <a:t>38</a:t>
            </a:fld>
            <a:endParaRPr lang="en-US" dirty="0"/>
          </a:p>
        </p:txBody>
      </p:sp>
    </p:spTree>
    <p:extLst>
      <p:ext uri="{BB962C8B-B14F-4D97-AF65-F5344CB8AC3E}">
        <p14:creationId xmlns:p14="http://schemas.microsoft.com/office/powerpoint/2010/main" xmlns="" val="8291554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Gains from the realization of asset (Capital gains) </a:t>
            </a:r>
            <a:r>
              <a:rPr lang="en-US" dirty="0" smtClean="0"/>
              <a:t>- Computation</a:t>
            </a:r>
            <a:endParaRPr lang="en-US" dirty="0"/>
          </a:p>
        </p:txBody>
      </p:sp>
      <p:pic>
        <p:nvPicPr>
          <p:cNvPr id="4" name="Picture 3"/>
          <p:cNvPicPr>
            <a:picLocks noChangeAspect="1"/>
          </p:cNvPicPr>
          <p:nvPr/>
        </p:nvPicPr>
        <p:blipFill>
          <a:blip r:embed="rId2"/>
          <a:stretch>
            <a:fillRect/>
          </a:stretch>
        </p:blipFill>
        <p:spPr>
          <a:xfrm>
            <a:off x="1565564" y="1336458"/>
            <a:ext cx="8409709" cy="5422401"/>
          </a:xfrm>
          <a:prstGeom prst="rect">
            <a:avLst/>
          </a:prstGeom>
        </p:spPr>
      </p:pic>
      <p:sp>
        <p:nvSpPr>
          <p:cNvPr id="3" name="Slide Number Placeholder 2"/>
          <p:cNvSpPr>
            <a:spLocks noGrp="1"/>
          </p:cNvSpPr>
          <p:nvPr>
            <p:ph type="sldNum" sz="quarter" idx="4"/>
          </p:nvPr>
        </p:nvSpPr>
        <p:spPr/>
        <p:txBody>
          <a:bodyPr/>
          <a:lstStyle/>
          <a:p>
            <a:fld id="{016C0488-217C-405E-84A7-2C6B75A710C1}" type="slidenum">
              <a:rPr lang="en-US" smtClean="0"/>
              <a:pPr/>
              <a:t>39</a:t>
            </a:fld>
            <a:endParaRPr lang="en-US" dirty="0"/>
          </a:p>
        </p:txBody>
      </p:sp>
    </p:spTree>
    <p:extLst>
      <p:ext uri="{BB962C8B-B14F-4D97-AF65-F5344CB8AC3E}">
        <p14:creationId xmlns:p14="http://schemas.microsoft.com/office/powerpoint/2010/main" xmlns="" val="2096580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Taxable income </a:t>
            </a:r>
          </a:p>
        </p:txBody>
      </p:sp>
      <p:sp>
        <p:nvSpPr>
          <p:cNvPr id="3" name="Content Placeholder 2"/>
          <p:cNvSpPr>
            <a:spLocks noGrp="1"/>
          </p:cNvSpPr>
          <p:nvPr>
            <p:ph sz="quarter" idx="15"/>
          </p:nvPr>
        </p:nvSpPr>
        <p:spPr/>
        <p:txBody>
          <a:bodyPr/>
          <a:lstStyle/>
          <a:p>
            <a:endParaRPr lang="en-US" dirty="0" smtClean="0"/>
          </a:p>
          <a:p>
            <a:r>
              <a:rPr lang="en-US" dirty="0" smtClean="0"/>
              <a:t>(1) the </a:t>
            </a:r>
            <a:r>
              <a:rPr lang="en-US" dirty="0"/>
              <a:t>taxable income of </a:t>
            </a:r>
            <a:r>
              <a:rPr lang="en-US" dirty="0" smtClean="0"/>
              <a:t>a person </a:t>
            </a:r>
            <a:r>
              <a:rPr lang="en-US" dirty="0"/>
              <a:t>for a year of assessment shall be equal to the total </a:t>
            </a:r>
            <a:r>
              <a:rPr lang="en-US" dirty="0" smtClean="0"/>
              <a:t>of the </a:t>
            </a:r>
            <a:r>
              <a:rPr lang="en-US" dirty="0"/>
              <a:t>person’s assessable income for the year from </a:t>
            </a:r>
            <a:r>
              <a:rPr lang="en-US" dirty="0" smtClean="0"/>
              <a:t>each employment</a:t>
            </a:r>
            <a:r>
              <a:rPr lang="en-US" dirty="0"/>
              <a:t>, business, investment and other sources.</a:t>
            </a:r>
          </a:p>
          <a:p>
            <a:r>
              <a:rPr lang="en-US" dirty="0"/>
              <a:t>(2) In arriving at taxable income of a year of </a:t>
            </a:r>
            <a:r>
              <a:rPr lang="en-US" dirty="0" smtClean="0"/>
              <a:t>assessment qualifying </a:t>
            </a:r>
            <a:r>
              <a:rPr lang="en-US" dirty="0"/>
              <a:t>payments and reliefs for that year under </a:t>
            </a:r>
            <a:r>
              <a:rPr lang="en-US" dirty="0" smtClean="0"/>
              <a:t>section 52 </a:t>
            </a:r>
            <a:r>
              <a:rPr lang="en-US" dirty="0"/>
              <a:t>shall be deducted.</a:t>
            </a:r>
          </a:p>
          <a:p>
            <a:r>
              <a:rPr lang="en-US" dirty="0"/>
              <a:t>(3) The taxable income of each person and from </a:t>
            </a:r>
            <a:r>
              <a:rPr lang="en-US" dirty="0" smtClean="0"/>
              <a:t>each source </a:t>
            </a:r>
            <a:r>
              <a:rPr lang="en-US" dirty="0"/>
              <a:t>shall be determined </a:t>
            </a:r>
            <a:r>
              <a:rPr lang="en-US" dirty="0" smtClean="0"/>
              <a:t>separately.								</a:t>
            </a:r>
          </a:p>
          <a:p>
            <a:pPr algn="r"/>
            <a:r>
              <a:rPr lang="en-US" sz="1400" dirty="0" smtClean="0"/>
              <a:t>Section </a:t>
            </a:r>
            <a:r>
              <a:rPr lang="en-US" sz="1400" dirty="0"/>
              <a:t>3</a:t>
            </a:r>
          </a:p>
        </p:txBody>
      </p:sp>
      <p:sp>
        <p:nvSpPr>
          <p:cNvPr id="4" name="Slide Number Placeholder 3"/>
          <p:cNvSpPr>
            <a:spLocks noGrp="1"/>
          </p:cNvSpPr>
          <p:nvPr>
            <p:ph type="sldNum" sz="quarter" idx="4"/>
          </p:nvPr>
        </p:nvSpPr>
        <p:spPr/>
        <p:txBody>
          <a:bodyPr/>
          <a:lstStyle/>
          <a:p>
            <a:fld id="{016C0488-217C-405E-84A7-2C6B75A710C1}" type="slidenum">
              <a:rPr lang="en-US" smtClean="0"/>
              <a:pPr/>
              <a:t>4</a:t>
            </a:fld>
            <a:endParaRPr lang="en-US" dirty="0"/>
          </a:p>
        </p:txBody>
      </p:sp>
    </p:spTree>
    <p:extLst>
      <p:ext uri="{BB962C8B-B14F-4D97-AF65-F5344CB8AC3E}">
        <p14:creationId xmlns:p14="http://schemas.microsoft.com/office/powerpoint/2010/main" xmlns="" val="20810651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Gains from the realization of asset (Capital gains) </a:t>
            </a:r>
            <a:r>
              <a:rPr lang="en-US" dirty="0" smtClean="0"/>
              <a:t>- Computation</a:t>
            </a:r>
            <a:endParaRPr lang="en-US" dirty="0"/>
          </a:p>
        </p:txBody>
      </p:sp>
      <p:sp>
        <p:nvSpPr>
          <p:cNvPr id="5" name="Rectangle 4"/>
          <p:cNvSpPr/>
          <p:nvPr/>
        </p:nvSpPr>
        <p:spPr>
          <a:xfrm>
            <a:off x="1191491" y="1787236"/>
            <a:ext cx="9836727" cy="1323439"/>
          </a:xfrm>
          <a:prstGeom prst="rect">
            <a:avLst/>
          </a:prstGeom>
        </p:spPr>
        <p:txBody>
          <a:bodyPr wrap="square">
            <a:spAutoFit/>
          </a:bodyPr>
          <a:lstStyle/>
          <a:p>
            <a:r>
              <a:rPr lang="en-US" sz="2000" dirty="0">
                <a:latin typeface="+mj-lt"/>
              </a:rPr>
              <a:t>For the daughter </a:t>
            </a:r>
          </a:p>
          <a:p>
            <a:endParaRPr lang="en-US" sz="2000" dirty="0">
              <a:latin typeface="+mj-lt"/>
            </a:endParaRPr>
          </a:p>
          <a:p>
            <a:r>
              <a:rPr lang="en-US" sz="2000" dirty="0">
                <a:latin typeface="+mj-lt"/>
              </a:rPr>
              <a:t>Since the daughter has owned the Nawala property for more than 3 years and lived in it for more than 2 years, the gain made by her is exempt from tax. </a:t>
            </a:r>
          </a:p>
        </p:txBody>
      </p:sp>
      <p:sp>
        <p:nvSpPr>
          <p:cNvPr id="3" name="Slide Number Placeholder 2"/>
          <p:cNvSpPr>
            <a:spLocks noGrp="1"/>
          </p:cNvSpPr>
          <p:nvPr>
            <p:ph type="sldNum" sz="quarter" idx="4"/>
          </p:nvPr>
        </p:nvSpPr>
        <p:spPr/>
        <p:txBody>
          <a:bodyPr/>
          <a:lstStyle/>
          <a:p>
            <a:fld id="{016C0488-217C-405E-84A7-2C6B75A710C1}" type="slidenum">
              <a:rPr lang="en-US" smtClean="0"/>
              <a:pPr/>
              <a:t>40</a:t>
            </a:fld>
            <a:endParaRPr lang="en-US" dirty="0"/>
          </a:p>
        </p:txBody>
      </p:sp>
    </p:spTree>
    <p:extLst>
      <p:ext uri="{BB962C8B-B14F-4D97-AF65-F5344CB8AC3E}">
        <p14:creationId xmlns:p14="http://schemas.microsoft.com/office/powerpoint/2010/main" xmlns="" val="1256895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from employment </a:t>
            </a:r>
            <a:br>
              <a:rPr lang="en-US" dirty="0" smtClean="0"/>
            </a:br>
            <a:r>
              <a:rPr lang="en-US" dirty="0" smtClean="0"/>
              <a:t>includes - </a:t>
            </a:r>
            <a:endParaRPr lang="en-US" dirty="0"/>
          </a:p>
        </p:txBody>
      </p:sp>
      <p:sp>
        <p:nvSpPr>
          <p:cNvPr id="3" name="Content Placeholder 2"/>
          <p:cNvSpPr>
            <a:spLocks noGrp="1"/>
          </p:cNvSpPr>
          <p:nvPr>
            <p:ph sz="quarter" idx="15"/>
          </p:nvPr>
        </p:nvSpPr>
        <p:spPr>
          <a:xfrm>
            <a:off x="711200" y="1429555"/>
            <a:ext cx="10769600" cy="4446431"/>
          </a:xfrm>
        </p:spPr>
        <p:txBody>
          <a:bodyPr/>
          <a:lstStyle/>
          <a:p>
            <a:pPr marL="68580" indent="-342900">
              <a:buAutoNum type="alphaLcParenBoth"/>
            </a:pPr>
            <a:r>
              <a:rPr lang="en-US" sz="1600" dirty="0" smtClean="0"/>
              <a:t>payments </a:t>
            </a:r>
            <a:r>
              <a:rPr lang="en-US" sz="1600" dirty="0"/>
              <a:t>of salary, wages, leave pay, overtime pay</a:t>
            </a:r>
            <a:r>
              <a:rPr lang="en-US" sz="1600" dirty="0" smtClean="0"/>
              <a:t>, fees</a:t>
            </a:r>
            <a:r>
              <a:rPr lang="en-US" sz="1600" dirty="0"/>
              <a:t>, pensions, commissions, gratuities, bonuses </a:t>
            </a:r>
            <a:r>
              <a:rPr lang="en-US" sz="1600" dirty="0" smtClean="0"/>
              <a:t>and other </a:t>
            </a:r>
            <a:r>
              <a:rPr lang="en-US" sz="1600" dirty="0"/>
              <a:t>similar payments; </a:t>
            </a:r>
            <a:endParaRPr lang="en-US" sz="1600" dirty="0" smtClean="0"/>
          </a:p>
          <a:p>
            <a:pPr marL="68580" indent="-342900">
              <a:buAutoNum type="alphaLcParenBoth"/>
            </a:pPr>
            <a:r>
              <a:rPr lang="en-US" sz="1600" dirty="0" smtClean="0"/>
              <a:t>(</a:t>
            </a:r>
            <a:r>
              <a:rPr lang="en-US" sz="1600" dirty="0"/>
              <a:t>b) payments of personal allowance, including any </a:t>
            </a:r>
            <a:r>
              <a:rPr lang="en-US" sz="1600" dirty="0" smtClean="0"/>
              <a:t>cost of </a:t>
            </a:r>
            <a:r>
              <a:rPr lang="en-US" sz="1600" dirty="0"/>
              <a:t>living, subsistence, rent, </a:t>
            </a:r>
            <a:r>
              <a:rPr lang="en-US" sz="1600" dirty="0" smtClean="0"/>
              <a:t>entertainment </a:t>
            </a:r>
            <a:r>
              <a:rPr lang="en-US" sz="1600" dirty="0"/>
              <a:t>or </a:t>
            </a:r>
            <a:r>
              <a:rPr lang="en-US" sz="1600" dirty="0" smtClean="0"/>
              <a:t>travel allowance</a:t>
            </a:r>
            <a:r>
              <a:rPr lang="en-US" sz="1600" dirty="0"/>
              <a:t>;</a:t>
            </a:r>
          </a:p>
          <a:p>
            <a:r>
              <a:rPr lang="en-US" sz="1600" dirty="0"/>
              <a:t>(c) payments providing discharge or </a:t>
            </a:r>
            <a:r>
              <a:rPr lang="en-US" sz="1600" dirty="0" smtClean="0"/>
              <a:t>reimbursement of </a:t>
            </a:r>
            <a:r>
              <a:rPr lang="en-US" sz="1600" dirty="0"/>
              <a:t>expenses incurred by the individual or </a:t>
            </a:r>
            <a:r>
              <a:rPr lang="en-US" sz="1600" dirty="0" smtClean="0"/>
              <a:t>an associate </a:t>
            </a:r>
            <a:r>
              <a:rPr lang="en-US" sz="1600" dirty="0"/>
              <a:t>of the individual; </a:t>
            </a:r>
            <a:r>
              <a:rPr lang="en-US" sz="1600" b="1" dirty="0" smtClean="0">
                <a:solidFill>
                  <a:srgbClr val="00B050"/>
                </a:solidFill>
              </a:rPr>
              <a:t>(if incurred on </a:t>
            </a:r>
            <a:r>
              <a:rPr lang="en-US" sz="1600" b="1" dirty="0">
                <a:solidFill>
                  <a:srgbClr val="00B050"/>
                </a:solidFill>
              </a:rPr>
              <a:t>behalf of the employer excluded by Section 5(3</a:t>
            </a:r>
            <a:r>
              <a:rPr lang="en-US" sz="1600" b="1" dirty="0" smtClean="0">
                <a:solidFill>
                  <a:srgbClr val="00B050"/>
                </a:solidFill>
              </a:rPr>
              <a:t>)(b))</a:t>
            </a:r>
            <a:endParaRPr lang="en-US" sz="1600" b="1" dirty="0">
              <a:solidFill>
                <a:srgbClr val="00B050"/>
              </a:solidFill>
            </a:endParaRPr>
          </a:p>
          <a:p>
            <a:r>
              <a:rPr lang="en-US" sz="1600" dirty="0"/>
              <a:t>(d) payments for the individual’s agreement </a:t>
            </a:r>
            <a:r>
              <a:rPr lang="en-US" sz="1600" dirty="0" smtClean="0"/>
              <a:t>to conditions </a:t>
            </a:r>
            <a:r>
              <a:rPr lang="en-US" sz="1600" dirty="0"/>
              <a:t>of employment;</a:t>
            </a:r>
          </a:p>
          <a:p>
            <a:r>
              <a:rPr lang="en-US" sz="1600" dirty="0"/>
              <a:t>(e) payments for redundancy or loss or termination </a:t>
            </a:r>
            <a:r>
              <a:rPr lang="en-US" sz="1600" dirty="0" smtClean="0"/>
              <a:t>of employment</a:t>
            </a:r>
            <a:r>
              <a:rPr lang="en-US" sz="1600" dirty="0"/>
              <a:t>;</a:t>
            </a:r>
          </a:p>
          <a:p>
            <a:r>
              <a:rPr lang="en-US" sz="1600" dirty="0"/>
              <a:t>(f) subject to subsection (3) retirement </a:t>
            </a:r>
            <a:r>
              <a:rPr lang="en-US" sz="1600" dirty="0" smtClean="0"/>
              <a:t>contributions made </a:t>
            </a:r>
            <a:r>
              <a:rPr lang="en-US" sz="1600" dirty="0"/>
              <a:t>to a retirement fund on behalf of the </a:t>
            </a:r>
            <a:r>
              <a:rPr lang="en-US" sz="1600" dirty="0" smtClean="0"/>
              <a:t>employee and </a:t>
            </a:r>
            <a:r>
              <a:rPr lang="en-US" sz="1600" dirty="0"/>
              <a:t>retirement payments received in respect of </a:t>
            </a:r>
            <a:r>
              <a:rPr lang="en-US" sz="1600" dirty="0" smtClean="0"/>
              <a:t>the employment;</a:t>
            </a:r>
            <a:r>
              <a:rPr lang="en-US" sz="1600" b="1" dirty="0">
                <a:solidFill>
                  <a:srgbClr val="00B050"/>
                </a:solidFill>
              </a:rPr>
              <a:t> (contributions made by an employer for a pension, approved provident or savings fund/society excluded by Section 5(3)(f))</a:t>
            </a:r>
          </a:p>
          <a:p>
            <a:r>
              <a:rPr lang="en-US" sz="1600" dirty="0" smtClean="0"/>
              <a:t>(</a:t>
            </a:r>
            <a:r>
              <a:rPr lang="en-US" sz="1600" dirty="0"/>
              <a:t>g) payments or transfers to another person for </a:t>
            </a:r>
            <a:r>
              <a:rPr lang="en-US" sz="1600" dirty="0" smtClean="0"/>
              <a:t>the benefit </a:t>
            </a:r>
            <a:r>
              <a:rPr lang="en-US" sz="1600" dirty="0"/>
              <a:t>of the individual or an associate person </a:t>
            </a:r>
            <a:r>
              <a:rPr lang="en-US" sz="1600" dirty="0" smtClean="0"/>
              <a:t>of the </a:t>
            </a:r>
            <a:r>
              <a:rPr lang="en-US" sz="1600" dirty="0"/>
              <a:t>individual</a:t>
            </a:r>
            <a:r>
              <a:rPr lang="en-US" sz="1600" dirty="0" smtClean="0"/>
              <a:t>;</a:t>
            </a:r>
          </a:p>
          <a:p>
            <a:r>
              <a:rPr lang="en-US" sz="1600" dirty="0"/>
              <a:t>(h) the fair market value of benefits received or </a:t>
            </a:r>
            <a:r>
              <a:rPr lang="en-US" sz="1600" dirty="0" smtClean="0"/>
              <a:t>derived by </a:t>
            </a:r>
            <a:r>
              <a:rPr lang="en-US" sz="1600" dirty="0"/>
              <a:t>virtue of the employment by an individual or </a:t>
            </a:r>
            <a:r>
              <a:rPr lang="en-US" sz="1600" dirty="0" smtClean="0"/>
              <a:t>an associate </a:t>
            </a:r>
            <a:r>
              <a:rPr lang="en-US" sz="1600" dirty="0"/>
              <a:t>person of the individual;</a:t>
            </a:r>
          </a:p>
          <a:p>
            <a:r>
              <a:rPr lang="en-US" sz="1600" dirty="0"/>
              <a:t>(i) other payments, including gifts received in </a:t>
            </a:r>
            <a:r>
              <a:rPr lang="en-US" sz="1600" dirty="0" smtClean="0"/>
              <a:t>respect of </a:t>
            </a:r>
            <a:r>
              <a:rPr lang="en-US" sz="1600" dirty="0"/>
              <a:t>the employment; and</a:t>
            </a:r>
          </a:p>
          <a:p>
            <a:r>
              <a:rPr lang="en-US" sz="1600" dirty="0"/>
              <a:t>(j) the market value of shares at the time allotted </a:t>
            </a:r>
            <a:r>
              <a:rPr lang="en-US" sz="1600" dirty="0" smtClean="0"/>
              <a:t>under an </a:t>
            </a:r>
            <a:r>
              <a:rPr lang="en-US" sz="1600" dirty="0"/>
              <a:t>employee share scheme, including shares </a:t>
            </a:r>
            <a:r>
              <a:rPr lang="en-US" sz="1600" dirty="0" smtClean="0"/>
              <a:t>allotted as </a:t>
            </a:r>
            <a:r>
              <a:rPr lang="en-US" sz="1600" dirty="0"/>
              <a:t>a result of the exercise of an option or right </a:t>
            </a:r>
            <a:r>
              <a:rPr lang="en-US" sz="1600" dirty="0" smtClean="0"/>
              <a:t>to acquire </a:t>
            </a:r>
            <a:r>
              <a:rPr lang="en-US" sz="1600" dirty="0"/>
              <a:t>the shares, reduced by the </a:t>
            </a:r>
            <a:r>
              <a:rPr lang="en-US" sz="1600" dirty="0" smtClean="0"/>
              <a:t>employee’s contribution </a:t>
            </a:r>
            <a:r>
              <a:rPr lang="en-US" sz="1600" dirty="0"/>
              <a:t>for the shares. </a:t>
            </a:r>
            <a:r>
              <a:rPr lang="en-US" sz="1600" b="1" dirty="0" smtClean="0">
                <a:solidFill>
                  <a:srgbClr val="00B050"/>
                </a:solidFill>
              </a:rPr>
              <a:t>(right </a:t>
            </a:r>
            <a:r>
              <a:rPr lang="en-US" sz="1600" b="1" dirty="0">
                <a:solidFill>
                  <a:srgbClr val="00B050"/>
                </a:solidFill>
              </a:rPr>
              <a:t>or </a:t>
            </a:r>
            <a:r>
              <a:rPr lang="en-US" sz="1600" b="1" dirty="0" smtClean="0">
                <a:solidFill>
                  <a:srgbClr val="00B050"/>
                </a:solidFill>
              </a:rPr>
              <a:t>option excluded by Section 5(3)(e))</a:t>
            </a:r>
            <a:endParaRPr lang="en-US" sz="1600" b="1" dirty="0">
              <a:solidFill>
                <a:srgbClr val="00B050"/>
              </a:solidFill>
            </a:endParaRPr>
          </a:p>
          <a:p>
            <a:pPr algn="r"/>
            <a:r>
              <a:rPr lang="en-US" sz="1200" dirty="0" smtClean="0"/>
              <a:t>Section 5(2)</a:t>
            </a:r>
            <a:endParaRPr lang="en-US" sz="1200"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5</a:t>
            </a:fld>
            <a:endParaRPr lang="en-US" dirty="0"/>
          </a:p>
        </p:txBody>
      </p:sp>
    </p:spTree>
    <p:extLst>
      <p:ext uri="{BB962C8B-B14F-4D97-AF65-F5344CB8AC3E}">
        <p14:creationId xmlns:p14="http://schemas.microsoft.com/office/powerpoint/2010/main" xmlns="" val="329782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Income from employment </a:t>
            </a:r>
            <a:br>
              <a:rPr lang="en-US" dirty="0" smtClean="0"/>
            </a:br>
            <a:r>
              <a:rPr lang="en-US" dirty="0" smtClean="0"/>
              <a:t>excludes - </a:t>
            </a:r>
            <a:endParaRPr lang="en-US" dirty="0"/>
          </a:p>
        </p:txBody>
      </p:sp>
      <p:sp>
        <p:nvSpPr>
          <p:cNvPr id="3" name="Content Placeholder 2"/>
          <p:cNvSpPr>
            <a:spLocks noGrp="1"/>
          </p:cNvSpPr>
          <p:nvPr>
            <p:ph sz="quarter" idx="15"/>
          </p:nvPr>
        </p:nvSpPr>
        <p:spPr>
          <a:xfrm>
            <a:off x="711200" y="1600200"/>
            <a:ext cx="10769600" cy="4419600"/>
          </a:xfrm>
        </p:spPr>
        <p:txBody>
          <a:bodyPr/>
          <a:lstStyle/>
          <a:p>
            <a:r>
              <a:rPr lang="en-US" dirty="0"/>
              <a:t>(a) exempt amounts and final withholding payments;</a:t>
            </a:r>
          </a:p>
          <a:p>
            <a:r>
              <a:rPr lang="en-US" dirty="0"/>
              <a:t>(b) a discharge or reimbursement of expenses </a:t>
            </a:r>
            <a:r>
              <a:rPr lang="en-US" dirty="0" smtClean="0"/>
              <a:t>incurred by </a:t>
            </a:r>
            <a:r>
              <a:rPr lang="en-US" dirty="0"/>
              <a:t>the individual on behalf of the employer;</a:t>
            </a:r>
          </a:p>
          <a:p>
            <a:r>
              <a:rPr lang="en-US" dirty="0"/>
              <a:t>(c) a discharge or reimbursement of the person’s dental</a:t>
            </a:r>
            <a:r>
              <a:rPr lang="en-US" dirty="0" smtClean="0"/>
              <a:t>, medical </a:t>
            </a:r>
            <a:r>
              <a:rPr lang="en-US" dirty="0"/>
              <a:t>or health insurance expenses where </a:t>
            </a:r>
            <a:r>
              <a:rPr lang="en-US" dirty="0" smtClean="0"/>
              <a:t>the benefit </a:t>
            </a:r>
            <a:r>
              <a:rPr lang="en-US" dirty="0"/>
              <a:t>is </a:t>
            </a:r>
            <a:r>
              <a:rPr lang="en-US" b="1" dirty="0"/>
              <a:t>available to all full-time employees </a:t>
            </a:r>
            <a:r>
              <a:rPr lang="en-US" b="1" dirty="0" smtClean="0"/>
              <a:t>on equal </a:t>
            </a:r>
            <a:r>
              <a:rPr lang="en-US" b="1" dirty="0"/>
              <a:t>terms</a:t>
            </a:r>
            <a:r>
              <a:rPr lang="en-US" dirty="0"/>
              <a:t>;</a:t>
            </a:r>
          </a:p>
          <a:p>
            <a:r>
              <a:rPr lang="en-US" dirty="0"/>
              <a:t>(d) payments made to or benefits accruing to </a:t>
            </a:r>
            <a:r>
              <a:rPr lang="en-US" dirty="0" smtClean="0"/>
              <a:t>employees </a:t>
            </a:r>
            <a:r>
              <a:rPr lang="en-US" b="1" dirty="0" smtClean="0"/>
              <a:t>on </a:t>
            </a:r>
            <a:r>
              <a:rPr lang="en-US" b="1" dirty="0"/>
              <a:t>a non-discriminatory basis </a:t>
            </a:r>
            <a:r>
              <a:rPr lang="en-US" dirty="0"/>
              <a:t>that, by reason </a:t>
            </a:r>
            <a:r>
              <a:rPr lang="en-US" dirty="0" smtClean="0"/>
              <a:t>of their </a:t>
            </a:r>
            <a:r>
              <a:rPr lang="en-US" dirty="0"/>
              <a:t>size, type and frequency, are unreasonable </a:t>
            </a:r>
            <a:r>
              <a:rPr lang="en-US" dirty="0" smtClean="0"/>
              <a:t>or administratively </a:t>
            </a:r>
            <a:r>
              <a:rPr lang="en-US" dirty="0"/>
              <a:t>impracticable for the employer </a:t>
            </a:r>
            <a:r>
              <a:rPr lang="en-US" dirty="0" smtClean="0"/>
              <a:t>to account </a:t>
            </a:r>
            <a:r>
              <a:rPr lang="en-US" dirty="0"/>
              <a:t>for or to allocate to the individual;</a:t>
            </a:r>
          </a:p>
          <a:p>
            <a:r>
              <a:rPr lang="en-US" dirty="0"/>
              <a:t>(e) the value of a right or option to acquire shares </a:t>
            </a:r>
            <a:r>
              <a:rPr lang="en-US" dirty="0" smtClean="0"/>
              <a:t>at the </a:t>
            </a:r>
            <a:r>
              <a:rPr lang="en-US" dirty="0"/>
              <a:t>time granted to an employee under an </a:t>
            </a:r>
            <a:r>
              <a:rPr lang="en-US" dirty="0" smtClean="0"/>
              <a:t>employee share </a:t>
            </a:r>
            <a:r>
              <a:rPr lang="en-US" dirty="0"/>
              <a:t>scheme (referred to in paragraph </a:t>
            </a:r>
            <a:r>
              <a:rPr lang="en-US" b="1" dirty="0">
                <a:solidFill>
                  <a:srgbClr val="FF0000"/>
                </a:solidFill>
              </a:rPr>
              <a:t>(</a:t>
            </a:r>
            <a:r>
              <a:rPr lang="en-US" b="1" dirty="0" smtClean="0">
                <a:solidFill>
                  <a:srgbClr val="FF0000"/>
                </a:solidFill>
              </a:rPr>
              <a:t>k)</a:t>
            </a:r>
            <a:r>
              <a:rPr lang="en-US" dirty="0" smtClean="0">
                <a:solidFill>
                  <a:srgbClr val="FF0000"/>
                </a:solidFill>
              </a:rPr>
              <a:t> </a:t>
            </a:r>
            <a:r>
              <a:rPr lang="en-US" sz="1600" dirty="0" smtClean="0">
                <a:solidFill>
                  <a:srgbClr val="FF0000"/>
                </a:solidFill>
              </a:rPr>
              <a:t>(has to be (j)</a:t>
            </a:r>
            <a:r>
              <a:rPr lang="en-US" sz="1600" dirty="0" smtClean="0"/>
              <a:t> </a:t>
            </a:r>
            <a:r>
              <a:rPr lang="en-US" dirty="0" smtClean="0"/>
              <a:t>of subsection </a:t>
            </a:r>
            <a:r>
              <a:rPr lang="en-US" dirty="0"/>
              <a:t>(2)); </a:t>
            </a:r>
            <a:r>
              <a:rPr lang="en-US" dirty="0" smtClean="0"/>
              <a:t>and</a:t>
            </a:r>
          </a:p>
          <a:p>
            <a:r>
              <a:rPr lang="en-US" dirty="0"/>
              <a:t>(f) subject to conditions as may be specified by </a:t>
            </a:r>
            <a:r>
              <a:rPr lang="en-US" dirty="0" smtClean="0"/>
              <a:t>the Commissioner-General</a:t>
            </a:r>
            <a:r>
              <a:rPr lang="en-US" dirty="0"/>
              <a:t>, contributions made by </a:t>
            </a:r>
            <a:r>
              <a:rPr lang="en-US" dirty="0" smtClean="0"/>
              <a:t>an employer </a:t>
            </a:r>
            <a:r>
              <a:rPr lang="en-US" dirty="0"/>
              <a:t>to an employee’s account with a pension</a:t>
            </a:r>
            <a:r>
              <a:rPr lang="en-US" dirty="0" smtClean="0"/>
              <a:t>, provident </a:t>
            </a:r>
            <a:r>
              <a:rPr lang="en-US" dirty="0"/>
              <a:t>or savings fund approved by the </a:t>
            </a:r>
            <a:r>
              <a:rPr lang="en-US" dirty="0" smtClean="0"/>
              <a:t>Minister or </a:t>
            </a:r>
            <a:r>
              <a:rPr lang="en-US" dirty="0"/>
              <a:t>a provident or savings society approved by </a:t>
            </a:r>
            <a:r>
              <a:rPr lang="en-US" dirty="0" smtClean="0"/>
              <a:t>the Minister</a:t>
            </a:r>
            <a:r>
              <a:rPr lang="en-US" dirty="0"/>
              <a:t>.</a:t>
            </a:r>
          </a:p>
        </p:txBody>
      </p:sp>
      <p:sp>
        <p:nvSpPr>
          <p:cNvPr id="4" name="Rectangle 3"/>
          <p:cNvSpPr/>
          <p:nvPr/>
        </p:nvSpPr>
        <p:spPr>
          <a:xfrm>
            <a:off x="10052204" y="6193596"/>
            <a:ext cx="1011815" cy="276999"/>
          </a:xfrm>
          <a:prstGeom prst="rect">
            <a:avLst/>
          </a:prstGeom>
        </p:spPr>
        <p:txBody>
          <a:bodyPr wrap="none">
            <a:spAutoFit/>
          </a:bodyPr>
          <a:lstStyle/>
          <a:p>
            <a:pPr algn="r"/>
            <a:r>
              <a:rPr lang="en-US" sz="1200" dirty="0"/>
              <a:t>Section </a:t>
            </a:r>
            <a:r>
              <a:rPr lang="en-US" sz="1200" dirty="0" smtClean="0"/>
              <a:t>5(3)</a:t>
            </a:r>
            <a:endParaRPr lang="en-US" sz="1200" dirty="0"/>
          </a:p>
        </p:txBody>
      </p:sp>
      <p:sp>
        <p:nvSpPr>
          <p:cNvPr id="5" name="Slide Number Placeholder 4"/>
          <p:cNvSpPr>
            <a:spLocks noGrp="1"/>
          </p:cNvSpPr>
          <p:nvPr>
            <p:ph type="sldNum" sz="quarter" idx="4"/>
          </p:nvPr>
        </p:nvSpPr>
        <p:spPr/>
        <p:txBody>
          <a:bodyPr/>
          <a:lstStyle/>
          <a:p>
            <a:fld id="{016C0488-217C-405E-84A7-2C6B75A710C1}" type="slidenum">
              <a:rPr lang="en-US" smtClean="0"/>
              <a:pPr/>
              <a:t>6</a:t>
            </a:fld>
            <a:endParaRPr lang="en-US" dirty="0"/>
          </a:p>
        </p:txBody>
      </p:sp>
    </p:spTree>
    <p:extLst>
      <p:ext uri="{BB962C8B-B14F-4D97-AF65-F5344CB8AC3E}">
        <p14:creationId xmlns:p14="http://schemas.microsoft.com/office/powerpoint/2010/main" xmlns="" val="2518632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Terminal </a:t>
            </a:r>
            <a:r>
              <a:rPr lang="en-US" dirty="0"/>
              <a:t>benefits </a:t>
            </a:r>
          </a:p>
        </p:txBody>
      </p:sp>
      <p:sp>
        <p:nvSpPr>
          <p:cNvPr id="3" name="Content Placeholder 2"/>
          <p:cNvSpPr>
            <a:spLocks noGrp="1"/>
          </p:cNvSpPr>
          <p:nvPr>
            <p:ph sz="quarter" idx="15"/>
          </p:nvPr>
        </p:nvSpPr>
        <p:spPr>
          <a:xfrm>
            <a:off x="711200" y="1177636"/>
            <a:ext cx="10769600" cy="4994565"/>
          </a:xfrm>
        </p:spPr>
        <p:txBody>
          <a:bodyPr/>
          <a:lstStyle/>
          <a:p>
            <a:r>
              <a:rPr lang="en-US" dirty="0"/>
              <a:t>(a) amount received in commutation of a pension;</a:t>
            </a:r>
          </a:p>
          <a:p>
            <a:r>
              <a:rPr lang="en-US" dirty="0"/>
              <a:t>(b) amount received as a retiring gratuity;</a:t>
            </a:r>
          </a:p>
          <a:p>
            <a:r>
              <a:rPr lang="en-US" dirty="0"/>
              <a:t>(c) amount received as compensation for loss of office </a:t>
            </a:r>
            <a:r>
              <a:rPr lang="en-US" dirty="0" smtClean="0"/>
              <a:t>or employment </a:t>
            </a:r>
            <a:r>
              <a:rPr lang="en-US" dirty="0"/>
              <a:t>under a scheme which the </a:t>
            </a:r>
            <a:r>
              <a:rPr lang="en-US" dirty="0" smtClean="0"/>
              <a:t>Commissioner General </a:t>
            </a:r>
            <a:r>
              <a:rPr lang="en-US" dirty="0"/>
              <a:t>considers to be uniformly applicable to </a:t>
            </a:r>
            <a:r>
              <a:rPr lang="en-US" dirty="0" smtClean="0"/>
              <a:t>all individuals </a:t>
            </a:r>
            <a:r>
              <a:rPr lang="en-US" dirty="0"/>
              <a:t>employed by the employer</a:t>
            </a:r>
            <a:r>
              <a:rPr lang="en-US" dirty="0" smtClean="0"/>
              <a:t>;</a:t>
            </a:r>
          </a:p>
          <a:p>
            <a:r>
              <a:rPr lang="en-US" dirty="0"/>
              <a:t>(d) amount paid to a person at or after the time of </a:t>
            </a:r>
            <a:r>
              <a:rPr lang="en-US" dirty="0" smtClean="0"/>
              <a:t>retirement from </a:t>
            </a:r>
            <a:r>
              <a:rPr lang="en-US" dirty="0"/>
              <a:t>employment from </a:t>
            </a:r>
            <a:r>
              <a:rPr lang="en-US" dirty="0" smtClean="0"/>
              <a:t>a provident </a:t>
            </a:r>
            <a:r>
              <a:rPr lang="en-US" dirty="0"/>
              <a:t>fund approved by </a:t>
            </a:r>
            <a:r>
              <a:rPr lang="en-US" dirty="0" smtClean="0"/>
              <a:t>the Commissioner-General </a:t>
            </a:r>
            <a:r>
              <a:rPr lang="en-US" dirty="0"/>
              <a:t>that does not represent the </a:t>
            </a:r>
            <a:r>
              <a:rPr lang="en-US" dirty="0" smtClean="0"/>
              <a:t>person’s contributions </a:t>
            </a:r>
            <a:r>
              <a:rPr lang="en-US" dirty="0"/>
              <a:t>to that provident fund;</a:t>
            </a:r>
          </a:p>
          <a:p>
            <a:r>
              <a:rPr lang="en-US" dirty="0"/>
              <a:t>(e) amount paid to a person from a regulated provident </a:t>
            </a:r>
            <a:r>
              <a:rPr lang="en-US" dirty="0" smtClean="0"/>
              <a:t>fund that </a:t>
            </a:r>
            <a:r>
              <a:rPr lang="en-US" dirty="0"/>
              <a:t>does not represent the </a:t>
            </a:r>
            <a:r>
              <a:rPr lang="en-US" dirty="0" smtClean="0"/>
              <a:t>contributions </a:t>
            </a:r>
            <a:r>
              <a:rPr lang="en-US" dirty="0"/>
              <a:t>made by </a:t>
            </a:r>
            <a:r>
              <a:rPr lang="en-US" dirty="0" smtClean="0"/>
              <a:t>the employer </a:t>
            </a:r>
            <a:r>
              <a:rPr lang="en-US" dirty="0"/>
              <a:t>to that provident fund before April 1, 1968, </a:t>
            </a:r>
            <a:r>
              <a:rPr lang="en-US" dirty="0" smtClean="0"/>
              <a:t>and the </a:t>
            </a:r>
            <a:r>
              <a:rPr lang="en-US" dirty="0"/>
              <a:t>interest which accrued on such contributions made </a:t>
            </a:r>
            <a:r>
              <a:rPr lang="en-US" dirty="0" smtClean="0"/>
              <a:t>by the </a:t>
            </a:r>
            <a:r>
              <a:rPr lang="en-US" dirty="0"/>
              <a:t>employer, if tax has been paid </a:t>
            </a:r>
            <a:r>
              <a:rPr lang="en-US" dirty="0">
                <a:solidFill>
                  <a:srgbClr val="FF0000"/>
                </a:solidFill>
              </a:rPr>
              <a:t>by the employer at 15</a:t>
            </a:r>
            <a:r>
              <a:rPr lang="en-US" dirty="0" smtClean="0">
                <a:solidFill>
                  <a:srgbClr val="FF0000"/>
                </a:solidFill>
              </a:rPr>
              <a:t>% </a:t>
            </a:r>
            <a:r>
              <a:rPr lang="en-US" dirty="0" smtClean="0"/>
              <a:t>on </a:t>
            </a:r>
            <a:r>
              <a:rPr lang="en-US" dirty="0"/>
              <a:t>such contributions made and the interest </a:t>
            </a:r>
            <a:r>
              <a:rPr lang="en-US" dirty="0" smtClean="0"/>
              <a:t>accruing thereon</a:t>
            </a:r>
            <a:r>
              <a:rPr lang="en-US" dirty="0"/>
              <a:t>; and</a:t>
            </a:r>
          </a:p>
          <a:p>
            <a:r>
              <a:rPr lang="en-US" dirty="0"/>
              <a:t>(f) amount paid to a person at or after the time of </a:t>
            </a:r>
            <a:r>
              <a:rPr lang="en-US" dirty="0" smtClean="0"/>
              <a:t>retirement from </a:t>
            </a:r>
            <a:r>
              <a:rPr lang="en-US" dirty="0"/>
              <a:t>employment from the </a:t>
            </a:r>
            <a:r>
              <a:rPr lang="en-US" dirty="0" smtClean="0"/>
              <a:t>Employees</a:t>
            </a:r>
            <a:r>
              <a:rPr lang="en-US" dirty="0"/>
              <a:t>’ Trust Fund</a:t>
            </a:r>
            <a:r>
              <a:rPr lang="en-US" dirty="0" smtClean="0"/>
              <a:t>, established </a:t>
            </a:r>
            <a:r>
              <a:rPr lang="en-US" dirty="0"/>
              <a:t>by the Employees’ Trust Fund Act, No. 46 </a:t>
            </a:r>
            <a:r>
              <a:rPr lang="en-US" dirty="0" smtClean="0"/>
              <a:t>of 1980.</a:t>
            </a:r>
          </a:p>
          <a:p>
            <a:r>
              <a:rPr lang="en-US" b="1" dirty="0" smtClean="0">
                <a:solidFill>
                  <a:srgbClr val="00B050"/>
                </a:solidFill>
              </a:rPr>
              <a:t>(Contributions </a:t>
            </a:r>
            <a:r>
              <a:rPr lang="en-US" b="1" dirty="0">
                <a:solidFill>
                  <a:srgbClr val="00B050"/>
                </a:solidFill>
              </a:rPr>
              <a:t>made by an employer for a pension, approved provident or savings fund/society excluded by Section 5(3)(f))</a:t>
            </a:r>
          </a:p>
          <a:p>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7</a:t>
            </a:fld>
            <a:endParaRPr lang="en-US" dirty="0"/>
          </a:p>
        </p:txBody>
      </p:sp>
    </p:spTree>
    <p:extLst>
      <p:ext uri="{BB962C8B-B14F-4D97-AF65-F5344CB8AC3E}">
        <p14:creationId xmlns:p14="http://schemas.microsoft.com/office/powerpoint/2010/main" xmlns="" val="1051454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Qualifying payment and reliefs relevant to an individual</a:t>
            </a:r>
            <a:br>
              <a:rPr lang="en-US" dirty="0"/>
            </a:br>
            <a:r>
              <a:rPr lang="en-US" dirty="0"/>
              <a:t>Section </a:t>
            </a:r>
            <a:r>
              <a:rPr lang="en-US" dirty="0" smtClean="0"/>
              <a:t>52</a:t>
            </a:r>
            <a:endParaRPr lang="en-US" dirty="0"/>
          </a:p>
        </p:txBody>
      </p:sp>
      <p:sp>
        <p:nvSpPr>
          <p:cNvPr id="3" name="Content Placeholder 2"/>
          <p:cNvSpPr>
            <a:spLocks noGrp="1"/>
          </p:cNvSpPr>
          <p:nvPr>
            <p:ph sz="quarter" idx="15"/>
          </p:nvPr>
        </p:nvSpPr>
        <p:spPr/>
        <p:txBody>
          <a:bodyPr/>
          <a:lstStyle/>
          <a:p>
            <a:pPr marL="182880" indent="-457200">
              <a:buAutoNum type="arabicParenBoth"/>
            </a:pPr>
            <a:r>
              <a:rPr lang="en-US" dirty="0" smtClean="0"/>
              <a:t>In </a:t>
            </a:r>
            <a:r>
              <a:rPr lang="en-US" dirty="0"/>
              <a:t>arriving at the taxable income of </a:t>
            </a:r>
            <a:r>
              <a:rPr lang="en-US" b="1" dirty="0"/>
              <a:t>an </a:t>
            </a:r>
            <a:r>
              <a:rPr lang="en-US" b="1" dirty="0" smtClean="0"/>
              <a:t>individual </a:t>
            </a:r>
            <a:r>
              <a:rPr lang="en-US" dirty="0" smtClean="0"/>
              <a:t>or </a:t>
            </a:r>
            <a:r>
              <a:rPr lang="en-US" dirty="0"/>
              <a:t>entity for a year of assessment under section 3, </a:t>
            </a:r>
            <a:r>
              <a:rPr lang="en-US" dirty="0" smtClean="0"/>
              <a:t>the aggregate </a:t>
            </a:r>
            <a:r>
              <a:rPr lang="en-US" b="1" dirty="0"/>
              <a:t>qualifying payments </a:t>
            </a:r>
            <a:r>
              <a:rPr lang="en-US" dirty="0"/>
              <a:t>referred to in the </a:t>
            </a:r>
            <a:r>
              <a:rPr lang="en-US" b="1" dirty="0" smtClean="0"/>
              <a:t>Fifth Schedule </a:t>
            </a:r>
            <a:r>
              <a:rPr lang="en-US" dirty="0"/>
              <a:t>to this Act shall be deducted</a:t>
            </a:r>
            <a:r>
              <a:rPr lang="en-US" dirty="0" smtClean="0"/>
              <a:t>.</a:t>
            </a:r>
          </a:p>
          <a:p>
            <a:pPr marL="182880" indent="-457200">
              <a:buAutoNum type="arabicParenBoth"/>
            </a:pPr>
            <a:endParaRPr lang="en-US" dirty="0"/>
          </a:p>
          <a:p>
            <a:r>
              <a:rPr lang="en-US" dirty="0"/>
              <a:t>(2) In arriving at the taxable income of </a:t>
            </a:r>
            <a:r>
              <a:rPr lang="en-US" b="1" dirty="0"/>
              <a:t>an individual </a:t>
            </a:r>
            <a:r>
              <a:rPr lang="en-US" dirty="0" smtClean="0"/>
              <a:t>or entity </a:t>
            </a:r>
            <a:r>
              <a:rPr lang="en-US" dirty="0"/>
              <a:t>who is </a:t>
            </a:r>
            <a:r>
              <a:rPr lang="en-US" b="1" dirty="0"/>
              <a:t>resident in Sri Lanka </a:t>
            </a:r>
            <a:r>
              <a:rPr lang="en-US" dirty="0"/>
              <a:t>for a year of </a:t>
            </a:r>
            <a:r>
              <a:rPr lang="en-US" dirty="0" smtClean="0"/>
              <a:t>assessment under </a:t>
            </a:r>
            <a:r>
              <a:rPr lang="en-US" dirty="0"/>
              <a:t>section 3, the aggregate </a:t>
            </a:r>
            <a:r>
              <a:rPr lang="en-US" b="1" dirty="0"/>
              <a:t>reliefs</a:t>
            </a:r>
            <a:r>
              <a:rPr lang="en-US" dirty="0"/>
              <a:t> referred to in the </a:t>
            </a:r>
            <a:r>
              <a:rPr lang="en-US" b="1" dirty="0" smtClean="0"/>
              <a:t>Fifth Schedule </a:t>
            </a:r>
            <a:r>
              <a:rPr lang="en-US" dirty="0"/>
              <a:t>to this Act shall be deducted</a:t>
            </a:r>
            <a:r>
              <a:rPr lang="en-US" dirty="0" smtClean="0"/>
              <a:t>.</a:t>
            </a:r>
          </a:p>
          <a:p>
            <a:endParaRPr lang="en-US" dirty="0"/>
          </a:p>
          <a:p>
            <a:r>
              <a:rPr lang="en-US" dirty="0"/>
              <a:t>(3) In arriving at the taxable income of </a:t>
            </a:r>
            <a:r>
              <a:rPr lang="en-US" b="1" dirty="0"/>
              <a:t>an individual </a:t>
            </a:r>
            <a:r>
              <a:rPr lang="en-US" b="1" dirty="0" smtClean="0"/>
              <a:t>who is </a:t>
            </a:r>
            <a:r>
              <a:rPr lang="en-US" b="1" dirty="0"/>
              <a:t>not resident in Sri Lanka for a year of assessment but is </a:t>
            </a:r>
            <a:r>
              <a:rPr lang="en-US" b="1" dirty="0" smtClean="0"/>
              <a:t>a citizen </a:t>
            </a:r>
            <a:r>
              <a:rPr lang="en-US" b="1" dirty="0"/>
              <a:t>of Sri Lanka </a:t>
            </a:r>
            <a:r>
              <a:rPr lang="en-US" dirty="0"/>
              <a:t>under section 3, the </a:t>
            </a:r>
            <a:r>
              <a:rPr lang="en-US" b="1" dirty="0"/>
              <a:t>relief </a:t>
            </a:r>
            <a:r>
              <a:rPr lang="en-US" dirty="0"/>
              <a:t>referred to </a:t>
            </a:r>
            <a:r>
              <a:rPr lang="en-US" dirty="0" smtClean="0"/>
              <a:t>in paragraph </a:t>
            </a:r>
            <a:r>
              <a:rPr lang="en-US" b="1" dirty="0"/>
              <a:t>2(a) of the Fifth Schedule </a:t>
            </a:r>
            <a:r>
              <a:rPr lang="en-US" dirty="0"/>
              <a:t>to this Act shall </a:t>
            </a:r>
            <a:r>
              <a:rPr lang="en-US" dirty="0" smtClean="0"/>
              <a:t>be deducted</a:t>
            </a:r>
            <a:r>
              <a:rPr lang="en-US" dirty="0"/>
              <a:t>.</a:t>
            </a:r>
          </a:p>
          <a:p>
            <a:endParaRPr lang="en-US" dirty="0"/>
          </a:p>
        </p:txBody>
      </p:sp>
      <p:sp>
        <p:nvSpPr>
          <p:cNvPr id="4" name="Slide Number Placeholder 3"/>
          <p:cNvSpPr>
            <a:spLocks noGrp="1"/>
          </p:cNvSpPr>
          <p:nvPr>
            <p:ph type="sldNum" sz="quarter" idx="4"/>
          </p:nvPr>
        </p:nvSpPr>
        <p:spPr/>
        <p:txBody>
          <a:bodyPr/>
          <a:lstStyle/>
          <a:p>
            <a:fld id="{016C0488-217C-405E-84A7-2C6B75A710C1}" type="slidenum">
              <a:rPr lang="en-US" smtClean="0"/>
              <a:pPr/>
              <a:t>8</a:t>
            </a:fld>
            <a:endParaRPr lang="en-US" dirty="0"/>
          </a:p>
        </p:txBody>
      </p:sp>
    </p:spTree>
    <p:extLst>
      <p:ext uri="{BB962C8B-B14F-4D97-AF65-F5344CB8AC3E}">
        <p14:creationId xmlns:p14="http://schemas.microsoft.com/office/powerpoint/2010/main" xmlns="" val="4141984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The qualifying payments referred to in section 52 </a:t>
            </a:r>
          </a:p>
        </p:txBody>
      </p:sp>
      <p:sp>
        <p:nvSpPr>
          <p:cNvPr id="3" name="Content Placeholder 2"/>
          <p:cNvSpPr>
            <a:spLocks noGrp="1"/>
          </p:cNvSpPr>
          <p:nvPr>
            <p:ph sz="quarter" idx="15"/>
          </p:nvPr>
        </p:nvSpPr>
        <p:spPr/>
        <p:txBody>
          <a:bodyPr/>
          <a:lstStyle/>
          <a:p>
            <a:r>
              <a:rPr lang="en-US" dirty="0" smtClean="0"/>
              <a:t>(</a:t>
            </a:r>
            <a:r>
              <a:rPr lang="en-US" dirty="0"/>
              <a:t>a) a donation made by </a:t>
            </a:r>
            <a:r>
              <a:rPr lang="en-US" b="1" dirty="0"/>
              <a:t>an individual </a:t>
            </a:r>
            <a:r>
              <a:rPr lang="en-US" dirty="0"/>
              <a:t>or entity in money to </a:t>
            </a:r>
            <a:r>
              <a:rPr lang="en-US" dirty="0" smtClean="0"/>
              <a:t>an approved </a:t>
            </a:r>
            <a:r>
              <a:rPr lang="en-US" dirty="0"/>
              <a:t>charitable institution that is:</a:t>
            </a:r>
          </a:p>
          <a:p>
            <a:pPr marL="274320" lvl="2" indent="0">
              <a:buNone/>
            </a:pPr>
            <a:r>
              <a:rPr lang="en-US" dirty="0"/>
              <a:t>(i) a charitable institution established for the </a:t>
            </a:r>
            <a:r>
              <a:rPr lang="en-US" dirty="0" smtClean="0"/>
              <a:t>provision of </a:t>
            </a:r>
            <a:r>
              <a:rPr lang="en-US" dirty="0"/>
              <a:t>institutionalized care for the sick or </a:t>
            </a:r>
            <a:r>
              <a:rPr lang="en-US" dirty="0" smtClean="0"/>
              <a:t>the </a:t>
            </a:r>
            <a:r>
              <a:rPr lang="en-US" dirty="0"/>
              <a:t>needy; and</a:t>
            </a:r>
          </a:p>
          <a:p>
            <a:pPr marL="274320" lvl="2" indent="0">
              <a:buNone/>
            </a:pPr>
            <a:r>
              <a:rPr lang="en-US" dirty="0"/>
              <a:t>(ii) declared by the Minister as an approved </a:t>
            </a:r>
            <a:r>
              <a:rPr lang="en-US" dirty="0" smtClean="0"/>
              <a:t>charitable institution </a:t>
            </a:r>
            <a:r>
              <a:rPr lang="en-US" dirty="0"/>
              <a:t>for the purposes of this sub-paragraph</a:t>
            </a:r>
            <a:r>
              <a:rPr lang="en-US" dirty="0" smtClean="0"/>
              <a:t>, subject </a:t>
            </a:r>
            <a:r>
              <a:rPr lang="en-US" dirty="0"/>
              <a:t>to a maximum of –</a:t>
            </a:r>
          </a:p>
          <a:p>
            <a:pPr marL="548640" lvl="3" indent="0">
              <a:buNone/>
            </a:pPr>
            <a:r>
              <a:rPr lang="en-US" dirty="0"/>
              <a:t>(iia) in the case of an individual, one-third of </a:t>
            </a:r>
            <a:r>
              <a:rPr lang="en-US" dirty="0" smtClean="0"/>
              <a:t>the taxable </a:t>
            </a:r>
            <a:r>
              <a:rPr lang="en-US" dirty="0"/>
              <a:t>income of the individual or </a:t>
            </a:r>
            <a:r>
              <a:rPr lang="en-US" dirty="0" smtClean="0"/>
              <a:t>Rupees seventy </a:t>
            </a:r>
            <a:r>
              <a:rPr lang="en-US" dirty="0"/>
              <a:t>five thousand, whichever is less;</a:t>
            </a:r>
          </a:p>
          <a:p>
            <a:pPr marL="548640" lvl="3" indent="0">
              <a:buNone/>
            </a:pPr>
            <a:r>
              <a:rPr lang="en-US" dirty="0">
                <a:solidFill>
                  <a:srgbClr val="FF0000"/>
                </a:solidFill>
              </a:rPr>
              <a:t>(iib) in the case of an entity, one-fifth of the </a:t>
            </a:r>
            <a:r>
              <a:rPr lang="en-US" dirty="0" smtClean="0">
                <a:solidFill>
                  <a:srgbClr val="FF0000"/>
                </a:solidFill>
              </a:rPr>
              <a:t>taxable income </a:t>
            </a:r>
            <a:r>
              <a:rPr lang="en-US" dirty="0">
                <a:solidFill>
                  <a:srgbClr val="FF0000"/>
                </a:solidFill>
              </a:rPr>
              <a:t>of the entity or Rupees five </a:t>
            </a:r>
            <a:r>
              <a:rPr lang="en-US" dirty="0" smtClean="0">
                <a:solidFill>
                  <a:srgbClr val="FF0000"/>
                </a:solidFill>
              </a:rPr>
              <a:t>hundred thousand</a:t>
            </a:r>
            <a:r>
              <a:rPr lang="en-US" dirty="0">
                <a:solidFill>
                  <a:srgbClr val="FF0000"/>
                </a:solidFill>
              </a:rPr>
              <a:t>, whichever is less</a:t>
            </a:r>
            <a:r>
              <a:rPr lang="en-US" dirty="0" smtClean="0">
                <a:solidFill>
                  <a:srgbClr val="FF0000"/>
                </a:solidFill>
              </a:rPr>
              <a:t>;</a:t>
            </a:r>
            <a:endParaRPr lang="en-US" dirty="0">
              <a:solidFill>
                <a:srgbClr val="FF0000"/>
              </a:solidFill>
            </a:endParaRPr>
          </a:p>
        </p:txBody>
      </p:sp>
      <p:sp>
        <p:nvSpPr>
          <p:cNvPr id="4" name="Slide Number Placeholder 3"/>
          <p:cNvSpPr>
            <a:spLocks noGrp="1"/>
          </p:cNvSpPr>
          <p:nvPr>
            <p:ph type="sldNum" sz="quarter" idx="4"/>
          </p:nvPr>
        </p:nvSpPr>
        <p:spPr/>
        <p:txBody>
          <a:bodyPr/>
          <a:lstStyle/>
          <a:p>
            <a:fld id="{016C0488-217C-405E-84A7-2C6B75A710C1}" type="slidenum">
              <a:rPr lang="en-US" smtClean="0"/>
              <a:pPr/>
              <a:t>9</a:t>
            </a:fld>
            <a:endParaRPr lang="en-US" dirty="0"/>
          </a:p>
        </p:txBody>
      </p:sp>
    </p:spTree>
    <p:extLst>
      <p:ext uri="{BB962C8B-B14F-4D97-AF65-F5344CB8AC3E}">
        <p14:creationId xmlns:p14="http://schemas.microsoft.com/office/powerpoint/2010/main" xmlns="" val="1706128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PwC">
  <a:themeElements>
    <a:clrScheme name="PwC Orange">
      <a:dk1>
        <a:srgbClr val="000000"/>
      </a:dk1>
      <a:lt1>
        <a:srgbClr val="FFFFFF"/>
      </a:lt1>
      <a:dk2>
        <a:srgbClr val="DC6900"/>
      </a:dk2>
      <a:lt2>
        <a:srgbClr val="FFFFFF"/>
      </a:lt2>
      <a:accent1>
        <a:srgbClr val="DC6900"/>
      </a:accent1>
      <a:accent2>
        <a:srgbClr val="FFB600"/>
      </a:accent2>
      <a:accent3>
        <a:srgbClr val="602320"/>
      </a:accent3>
      <a:accent4>
        <a:srgbClr val="E27588"/>
      </a:accent4>
      <a:accent5>
        <a:srgbClr val="A32020"/>
      </a:accent5>
      <a:accent6>
        <a:srgbClr val="E0301E"/>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indent="-274320">
          <a:spcAft>
            <a:spcPts val="900"/>
          </a:spcAft>
          <a:defRPr sz="2000" dirty="0" err="1" smtClean="0">
            <a:latin typeface="Georgia" pitchFamily="18" charset="0"/>
          </a:defRPr>
        </a:defPPr>
      </a:lstStyle>
    </a:txDef>
  </a:objectDefaults>
  <a:extraClrSchemeLst/>
  <a:extLst>
    <a:ext uri="{05A4C25C-085E-4340-85A3-A5531E510DB2}">
      <thm15:themeFamily xmlns:thm15="http://schemas.microsoft.com/office/thememl/2012/main" xmlns="" name="Presentation1" id="{B94186EA-B0B2-4E41-A351-6242F0C72D9D}" vid="{E142F899-578D-4885-93C2-118BB84F88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1271</TotalTime>
  <Words>5887</Words>
  <Application>Microsoft Office PowerPoint</Application>
  <PresentationFormat>Custom</PresentationFormat>
  <Paragraphs>320</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PwC</vt:lpstr>
      <vt:lpstr>Personal Tax</vt:lpstr>
      <vt:lpstr>Content</vt:lpstr>
      <vt:lpstr>Assessable income</vt:lpstr>
      <vt:lpstr>Taxable income </vt:lpstr>
      <vt:lpstr>Income from employment  includes - </vt:lpstr>
      <vt:lpstr>Income from employment  excludes - </vt:lpstr>
      <vt:lpstr>Terminal benefits </vt:lpstr>
      <vt:lpstr>Qualifying payment and reliefs relevant to an individual Section 52</vt:lpstr>
      <vt:lpstr>1. The qualifying payments referred to in section 52 </vt:lpstr>
      <vt:lpstr>1. The qualifying payments referred to in section 52 </vt:lpstr>
      <vt:lpstr>1. The qualifying payments referred to in section 52 </vt:lpstr>
      <vt:lpstr>2. The relief referred to in section 52 </vt:lpstr>
      <vt:lpstr>Exempt Amounts – Section 9 – Third Schedule</vt:lpstr>
      <vt:lpstr>Exempt Amounts – Section 9 – Third Schedule</vt:lpstr>
      <vt:lpstr>Exempt Amounts – Section 9 – Third Schedule</vt:lpstr>
      <vt:lpstr>Exempt Amounts – Section 9 – Third Schedule</vt:lpstr>
      <vt:lpstr>Exempt Amounts – Section 9 – Third Schedule</vt:lpstr>
      <vt:lpstr>Tax rates relevant to an individual</vt:lpstr>
      <vt:lpstr>Tax rates relevant to an individual</vt:lpstr>
      <vt:lpstr>Withholding tax rates</vt:lpstr>
      <vt:lpstr>Withholding tax rates relevant to an individual</vt:lpstr>
      <vt:lpstr>Final Tax for individuals – Section 88</vt:lpstr>
      <vt:lpstr>How to calculate your Taxable Income</vt:lpstr>
      <vt:lpstr>How to calculate your Taxable Income</vt:lpstr>
      <vt:lpstr>Residence and Sources</vt:lpstr>
      <vt:lpstr>Residence and Sources</vt:lpstr>
      <vt:lpstr>Areas that need clarification or attention</vt:lpstr>
      <vt:lpstr>Areas that need clarification or attention</vt:lpstr>
      <vt:lpstr>Areas that need clarification or attention</vt:lpstr>
      <vt:lpstr>Areas that need clarification or attention</vt:lpstr>
      <vt:lpstr>Areas that need clarification or attention</vt:lpstr>
      <vt:lpstr>Areas that need clarification or attention</vt:lpstr>
      <vt:lpstr>Areas that need clarification or attention</vt:lpstr>
      <vt:lpstr>Areas that need clarification or attention</vt:lpstr>
      <vt:lpstr>Areas that need clarification or attention</vt:lpstr>
      <vt:lpstr>Gains from the realization of asset (Capital gains) - Sections 36-51  </vt:lpstr>
      <vt:lpstr>Gains from the realization of asset (Capital gains) - Example  </vt:lpstr>
      <vt:lpstr>Gains from the realization of asset (Capital gains) - Computation</vt:lpstr>
      <vt:lpstr>Gains from the realization of asset (Capital gains) - Computation</vt:lpstr>
      <vt:lpstr>Gains from the realization of asset (Capital gains) - Computation</vt:lpstr>
    </vt:vector>
  </TitlesOfParts>
  <Company>PricewaterhouseCoopers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Tax</dc:title>
  <dc:creator>Hiranthi Rathnayake</dc:creator>
  <cp:lastModifiedBy>TOSHIBA</cp:lastModifiedBy>
  <cp:revision>131</cp:revision>
  <dcterms:created xsi:type="dcterms:W3CDTF">2017-07-13T11:51:05Z</dcterms:created>
  <dcterms:modified xsi:type="dcterms:W3CDTF">2017-07-21T03:00:57Z</dcterms:modified>
</cp:coreProperties>
</file>